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9"/>
  </p:notesMasterIdLst>
  <p:sldIdLst>
    <p:sldId id="256" r:id="rId2"/>
    <p:sldId id="330" r:id="rId3"/>
    <p:sldId id="359" r:id="rId4"/>
    <p:sldId id="331" r:id="rId5"/>
    <p:sldId id="288" r:id="rId6"/>
    <p:sldId id="328" r:id="rId7"/>
    <p:sldId id="327" r:id="rId8"/>
    <p:sldId id="351" r:id="rId9"/>
    <p:sldId id="362" r:id="rId10"/>
    <p:sldId id="360" r:id="rId11"/>
    <p:sldId id="363" r:id="rId12"/>
    <p:sldId id="361" r:id="rId13"/>
    <p:sldId id="303" r:id="rId14"/>
    <p:sldId id="262" r:id="rId15"/>
    <p:sldId id="304" r:id="rId16"/>
    <p:sldId id="332" r:id="rId17"/>
    <p:sldId id="333" r:id="rId18"/>
    <p:sldId id="335" r:id="rId19"/>
    <p:sldId id="336" r:id="rId20"/>
    <p:sldId id="364" r:id="rId21"/>
    <p:sldId id="343" r:id="rId22"/>
    <p:sldId id="297" r:id="rId23"/>
    <p:sldId id="272" r:id="rId24"/>
    <p:sldId id="302" r:id="rId25"/>
    <p:sldId id="371" r:id="rId26"/>
    <p:sldId id="368" r:id="rId27"/>
    <p:sldId id="367" r:id="rId28"/>
    <p:sldId id="357" r:id="rId29"/>
    <p:sldId id="358" r:id="rId30"/>
    <p:sldId id="365" r:id="rId31"/>
    <p:sldId id="372" r:id="rId32"/>
    <p:sldId id="373" r:id="rId33"/>
    <p:sldId id="337" r:id="rId34"/>
    <p:sldId id="263" r:id="rId35"/>
    <p:sldId id="340" r:id="rId36"/>
    <p:sldId id="308" r:id="rId37"/>
    <p:sldId id="300" r:id="rId38"/>
    <p:sldId id="355" r:id="rId39"/>
    <p:sldId id="345" r:id="rId40"/>
    <p:sldId id="356" r:id="rId41"/>
    <p:sldId id="354" r:id="rId42"/>
    <p:sldId id="318" r:id="rId43"/>
    <p:sldId id="310" r:id="rId44"/>
    <p:sldId id="258" r:id="rId45"/>
    <p:sldId id="292" r:id="rId46"/>
    <p:sldId id="294" r:id="rId47"/>
    <p:sldId id="281" r:id="rId48"/>
    <p:sldId id="284" r:id="rId49"/>
    <p:sldId id="271" r:id="rId50"/>
    <p:sldId id="291" r:id="rId51"/>
    <p:sldId id="289" r:id="rId52"/>
    <p:sldId id="261" r:id="rId53"/>
    <p:sldId id="260" r:id="rId54"/>
    <p:sldId id="280" r:id="rId55"/>
    <p:sldId id="269" r:id="rId56"/>
    <p:sldId id="342" r:id="rId57"/>
    <p:sldId id="346" r:id="rId58"/>
    <p:sldId id="348" r:id="rId59"/>
    <p:sldId id="347" r:id="rId60"/>
    <p:sldId id="350" r:id="rId61"/>
    <p:sldId id="349" r:id="rId62"/>
    <p:sldId id="307" r:id="rId63"/>
    <p:sldId id="322" r:id="rId64"/>
    <p:sldId id="319" r:id="rId65"/>
    <p:sldId id="312" r:id="rId66"/>
    <p:sldId id="324" r:id="rId67"/>
    <p:sldId id="341"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98D0A8"/>
    <a:srgbClr val="73B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1" autoAdjust="0"/>
    <p:restoredTop sz="83515" autoAdjust="0"/>
  </p:normalViewPr>
  <p:slideViewPr>
    <p:cSldViewPr snapToGrid="0">
      <p:cViewPr varScale="1">
        <p:scale>
          <a:sx n="33" d="100"/>
          <a:sy n="33" d="100"/>
        </p:scale>
        <p:origin x="64"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E7C52-95DB-495E-AC98-11CF9CA5FF7D}" type="datetimeFigureOut">
              <a:rPr kumimoji="1" lang="ja-JP" altLang="en-US" smtClean="0"/>
              <a:t>2023/12/12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F18F2-0861-44E4-BEC9-3158AE298AD9}" type="slidenum">
              <a:rPr kumimoji="1" lang="ja-JP" altLang="en-US" smtClean="0"/>
              <a:t>‹#›</a:t>
            </a:fld>
            <a:endParaRPr kumimoji="1" lang="ja-JP" altLang="en-US"/>
          </a:p>
        </p:txBody>
      </p:sp>
    </p:spTree>
    <p:extLst>
      <p:ext uri="{BB962C8B-B14F-4D97-AF65-F5344CB8AC3E}">
        <p14:creationId xmlns:p14="http://schemas.microsoft.com/office/powerpoint/2010/main" val="1038315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＊グループ分けをおこないまとめて説明できるようにする．</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6</a:t>
            </a:fld>
            <a:endParaRPr kumimoji="1" lang="ja-JP" altLang="en-US"/>
          </a:p>
        </p:txBody>
      </p:sp>
    </p:spTree>
    <p:extLst>
      <p:ext uri="{BB962C8B-B14F-4D97-AF65-F5344CB8AC3E}">
        <p14:creationId xmlns:p14="http://schemas.microsoft.com/office/powerpoint/2010/main" val="360609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K-Means</a:t>
            </a:r>
            <a:r>
              <a:rPr kumimoji="1" lang="ja-JP" altLang="en-US" dirty="0"/>
              <a:t>をなぜ用いたかの理由：代表的な手法であるという点と，分類クラスが事前に定まったいるから．</a:t>
            </a:r>
            <a:endParaRPr kumimoji="1" lang="en-US" altLang="ja-JP" dirty="0"/>
          </a:p>
          <a:p>
            <a:r>
              <a:rPr kumimoji="1" lang="ja-JP" altLang="en-US" dirty="0"/>
              <a:t>実験目的があっているのか〇</a:t>
            </a:r>
            <a:endParaRPr kumimoji="1" lang="en-US" altLang="ja-JP" dirty="0"/>
          </a:p>
          <a:p>
            <a:endParaRPr kumimoji="1" lang="en-US" altLang="ja-JP" dirty="0"/>
          </a:p>
          <a:p>
            <a:r>
              <a:rPr kumimoji="1" lang="ja-JP" altLang="en-US" dirty="0"/>
              <a:t>再現率：予測結果全体がどれくらい真の値と一致しているかの指標</a:t>
            </a:r>
            <a:endParaRPr kumimoji="1" lang="en-US" altLang="ja-JP" dirty="0"/>
          </a:p>
          <a:p>
            <a:r>
              <a:rPr kumimoji="1" lang="ja-JP" altLang="en-US" dirty="0"/>
              <a:t>適合率：正と判断された結果のうち，実際に真の値と一致しているかを示す指標</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24</a:t>
            </a:fld>
            <a:endParaRPr kumimoji="1" lang="ja-JP" altLang="en-US"/>
          </a:p>
        </p:txBody>
      </p:sp>
    </p:spTree>
    <p:extLst>
      <p:ext uri="{BB962C8B-B14F-4D97-AF65-F5344CB8AC3E}">
        <p14:creationId xmlns:p14="http://schemas.microsoft.com/office/powerpoint/2010/main" val="2015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距離学習の必要</a:t>
            </a:r>
            <a:endParaRPr kumimoji="1" lang="en-US" altLang="ja-JP" dirty="0"/>
          </a:p>
          <a:p>
            <a:r>
              <a:rPr kumimoji="1" lang="ja-JP" altLang="en-US" dirty="0"/>
              <a:t>前回のディスカッションのように</a:t>
            </a:r>
            <a:endParaRPr kumimoji="1" lang="en-US" altLang="ja-JP" dirty="0"/>
          </a:p>
          <a:p>
            <a:r>
              <a:rPr kumimoji="1" lang="ja-JP" altLang="en-US" dirty="0"/>
              <a:t>距離を最適化（）</a:t>
            </a:r>
            <a:endParaRPr kumimoji="1" lang="en-US" altLang="ja-JP" dirty="0"/>
          </a:p>
          <a:p>
            <a:endParaRPr kumimoji="1" lang="en-US" altLang="ja-JP" dirty="0"/>
          </a:p>
          <a:p>
            <a:r>
              <a:rPr kumimoji="1" lang="ja-JP" altLang="en-US" dirty="0"/>
              <a:t>クラスタリング</a:t>
            </a:r>
            <a:endParaRPr kumimoji="1" lang="en-US" altLang="ja-JP"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27</a:t>
            </a:fld>
            <a:endParaRPr kumimoji="1" lang="ja-JP" altLang="en-US"/>
          </a:p>
        </p:txBody>
      </p:sp>
    </p:spTree>
    <p:extLst>
      <p:ext uri="{BB962C8B-B14F-4D97-AF65-F5344CB8AC3E}">
        <p14:creationId xmlns:p14="http://schemas.microsoft.com/office/powerpoint/2010/main" val="6278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00" dirty="0">
                <a:solidFill>
                  <a:srgbClr val="000000"/>
                </a:solidFill>
                <a:effectLst/>
                <a:ea typeface="Century" panose="02040604050505020304" pitchFamily="18" charset="0"/>
                <a:cs typeface="Century" panose="02040604050505020304" pitchFamily="18" charset="0"/>
              </a:rPr>
              <a:t>モデル</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M3</a:t>
            </a:r>
            <a:r>
              <a:rPr lang="ja-JP" altLang="ja-JP" sz="1200" kern="100" dirty="0">
                <a:solidFill>
                  <a:srgbClr val="000000"/>
                </a:solidFill>
                <a:effectLst/>
                <a:ea typeface="Century" panose="02040604050505020304" pitchFamily="18" charset="0"/>
                <a:cs typeface="Century" panose="02040604050505020304" pitchFamily="18" charset="0"/>
              </a:rPr>
              <a:t>と</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M4</a:t>
            </a:r>
            <a:r>
              <a:rPr lang="ja-JP" altLang="ja-JP" sz="1200" kern="100" dirty="0">
                <a:solidFill>
                  <a:srgbClr val="000000"/>
                </a:solidFill>
                <a:effectLst/>
                <a:ea typeface="Century" panose="02040604050505020304" pitchFamily="18" charset="0"/>
                <a:cs typeface="Century" panose="02040604050505020304" pitchFamily="18" charset="0"/>
              </a:rPr>
              <a:t>はオートエンコーダと距離学習ニューラルネットワークから構成されるモデルである．モデル</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M3</a:t>
            </a:r>
            <a:r>
              <a:rPr lang="ja-JP" altLang="ja-JP" sz="1200" kern="100" dirty="0">
                <a:solidFill>
                  <a:srgbClr val="000000"/>
                </a:solidFill>
                <a:effectLst/>
                <a:ea typeface="Century" panose="02040604050505020304" pitchFamily="18" charset="0"/>
                <a:cs typeface="Century" panose="02040604050505020304" pitchFamily="18" charset="0"/>
              </a:rPr>
              <a:t>と</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M4</a:t>
            </a:r>
            <a:r>
              <a:rPr lang="ja-JP" altLang="ja-JP" sz="1200" kern="100" dirty="0">
                <a:solidFill>
                  <a:srgbClr val="000000"/>
                </a:solidFill>
                <a:effectLst/>
                <a:ea typeface="Century" panose="02040604050505020304" pitchFamily="18" charset="0"/>
                <a:cs typeface="Century" panose="02040604050505020304" pitchFamily="18" charset="0"/>
              </a:rPr>
              <a:t>が再現率，適合率ともに向上しているため，距離学習ニューラルネットワークの適用により，画像分類精度を向上することが可能であることが確認できる．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28</a:t>
            </a:fld>
            <a:endParaRPr kumimoji="1" lang="ja-JP" altLang="en-US"/>
          </a:p>
        </p:txBody>
      </p:sp>
    </p:spTree>
    <p:extLst>
      <p:ext uri="{BB962C8B-B14F-4D97-AF65-F5344CB8AC3E}">
        <p14:creationId xmlns:p14="http://schemas.microsoft.com/office/powerpoint/2010/main" val="696440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00" dirty="0">
                <a:solidFill>
                  <a:srgbClr val="000000"/>
                </a:solidFill>
                <a:effectLst/>
                <a:ea typeface="Century" panose="02040604050505020304" pitchFamily="18" charset="0"/>
                <a:cs typeface="Century" panose="02040604050505020304" pitchFamily="18" charset="0"/>
              </a:rPr>
              <a:t>モデル</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M3</a:t>
            </a:r>
            <a:r>
              <a:rPr lang="ja-JP" altLang="ja-JP" sz="1200" kern="100" dirty="0">
                <a:solidFill>
                  <a:srgbClr val="000000"/>
                </a:solidFill>
                <a:effectLst/>
                <a:ea typeface="Century" panose="02040604050505020304" pitchFamily="18" charset="0"/>
                <a:cs typeface="Century" panose="02040604050505020304" pitchFamily="18" charset="0"/>
              </a:rPr>
              <a:t>と</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M4</a:t>
            </a:r>
            <a:r>
              <a:rPr lang="ja-JP" altLang="ja-JP" sz="1200" kern="100" dirty="0">
                <a:solidFill>
                  <a:srgbClr val="000000"/>
                </a:solidFill>
                <a:effectLst/>
                <a:ea typeface="Century" panose="02040604050505020304" pitchFamily="18" charset="0"/>
                <a:cs typeface="Century" panose="02040604050505020304" pitchFamily="18" charset="0"/>
              </a:rPr>
              <a:t>はオートエンコーダと距離学習ニューラルネットワークから構成されるモデルである．モデル</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M3</a:t>
            </a:r>
            <a:r>
              <a:rPr lang="ja-JP" altLang="ja-JP" sz="1200" kern="100" dirty="0">
                <a:solidFill>
                  <a:srgbClr val="000000"/>
                </a:solidFill>
                <a:effectLst/>
                <a:ea typeface="Century" panose="02040604050505020304" pitchFamily="18" charset="0"/>
                <a:cs typeface="Century" panose="02040604050505020304" pitchFamily="18" charset="0"/>
              </a:rPr>
              <a:t>と</a:t>
            </a:r>
            <a:r>
              <a:rPr lang="en-US" altLang="ja-JP" sz="1200" kern="100" dirty="0">
                <a:solidFill>
                  <a:srgbClr val="000000"/>
                </a:solidFill>
                <a:effectLst/>
                <a:latin typeface="Century" panose="02040604050505020304" pitchFamily="18" charset="0"/>
                <a:ea typeface="Century" panose="02040604050505020304" pitchFamily="18" charset="0"/>
                <a:cs typeface="Century" panose="02040604050505020304" pitchFamily="18" charset="0"/>
              </a:rPr>
              <a:t>M4</a:t>
            </a:r>
            <a:r>
              <a:rPr lang="ja-JP" altLang="ja-JP" sz="1200" kern="100" dirty="0">
                <a:solidFill>
                  <a:srgbClr val="000000"/>
                </a:solidFill>
                <a:effectLst/>
                <a:ea typeface="Century" panose="02040604050505020304" pitchFamily="18" charset="0"/>
                <a:cs typeface="Century" panose="02040604050505020304" pitchFamily="18" charset="0"/>
              </a:rPr>
              <a:t>が再現率，適合率ともに向上しているため，距離学習ニューラルネットワークの適用により，画像分類精度を向上することが可能であることが確認できる．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29</a:t>
            </a:fld>
            <a:endParaRPr kumimoji="1" lang="ja-JP" altLang="en-US"/>
          </a:p>
        </p:txBody>
      </p:sp>
    </p:spTree>
    <p:extLst>
      <p:ext uri="{BB962C8B-B14F-4D97-AF65-F5344CB8AC3E}">
        <p14:creationId xmlns:p14="http://schemas.microsoft.com/office/powerpoint/2010/main" val="3584472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a:t>のものよりも，高い精度</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32</a:t>
            </a:fld>
            <a:endParaRPr kumimoji="1" lang="ja-JP" altLang="en-US"/>
          </a:p>
        </p:txBody>
      </p:sp>
    </p:spTree>
    <p:extLst>
      <p:ext uri="{BB962C8B-B14F-4D97-AF65-F5344CB8AC3E}">
        <p14:creationId xmlns:p14="http://schemas.microsoft.com/office/powerpoint/2010/main" val="18556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実装の方が課題（考えがある）</a:t>
            </a:r>
            <a:endParaRPr kumimoji="1" lang="en-US" altLang="ja-JP" dirty="0"/>
          </a:p>
          <a:p>
            <a:r>
              <a:rPr kumimoji="1" lang="ja-JP" altLang="en-US" dirty="0"/>
              <a:t>省電力化→モデルの分析時の電気効率なども考える</a:t>
            </a:r>
            <a:endParaRPr kumimoji="1" lang="en-US" altLang="ja-JP" dirty="0"/>
          </a:p>
          <a:p>
            <a:r>
              <a:rPr kumimoji="1" lang="ja-JP" altLang="en-US" dirty="0"/>
              <a:t>高速化に焦点を当てない</a:t>
            </a:r>
            <a:endParaRPr kumimoji="1" lang="en-US" altLang="ja-JP" dirty="0"/>
          </a:p>
          <a:p>
            <a:r>
              <a:rPr kumimoji="1" lang="ja-JP" altLang="en-US" dirty="0"/>
              <a:t>定点カメラ</a:t>
            </a:r>
            <a:endParaRPr kumimoji="1" lang="en-US" altLang="ja-JP" dirty="0"/>
          </a:p>
          <a:p>
            <a:r>
              <a:rPr kumimoji="1" lang="ja-JP" altLang="en-US" dirty="0"/>
              <a:t>効率よくアーカイブを構築する</a:t>
            </a:r>
            <a:endParaRPr kumimoji="1" lang="en-US" altLang="ja-JP" dirty="0"/>
          </a:p>
          <a:p>
            <a:r>
              <a:rPr kumimoji="1" lang="ja-JP" altLang="en-US" dirty="0"/>
              <a:t>他地点との比較</a:t>
            </a:r>
            <a:endParaRPr kumimoji="1" lang="en-US" altLang="ja-JP" dirty="0"/>
          </a:p>
          <a:p>
            <a:r>
              <a:rPr kumimoji="1" lang="ja-JP" altLang="en-US" dirty="0"/>
              <a:t>オートエンコーダモデルの比較が必要だった</a:t>
            </a:r>
            <a:endParaRPr kumimoji="1" lang="en-US" altLang="ja-JP" dirty="0"/>
          </a:p>
          <a:p>
            <a:r>
              <a:rPr kumimoji="1" lang="ja-JP" altLang="en-US" dirty="0"/>
              <a:t>知見を見出す</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35</a:t>
            </a:fld>
            <a:endParaRPr kumimoji="1" lang="ja-JP" altLang="en-US"/>
          </a:p>
        </p:txBody>
      </p:sp>
    </p:spTree>
    <p:extLst>
      <p:ext uri="{BB962C8B-B14F-4D97-AF65-F5344CB8AC3E}">
        <p14:creationId xmlns:p14="http://schemas.microsoft.com/office/powerpoint/2010/main" val="369620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36</a:t>
            </a:fld>
            <a:endParaRPr kumimoji="1" lang="ja-JP" altLang="en-US"/>
          </a:p>
        </p:txBody>
      </p:sp>
    </p:spTree>
    <p:extLst>
      <p:ext uri="{BB962C8B-B14F-4D97-AF65-F5344CB8AC3E}">
        <p14:creationId xmlns:p14="http://schemas.microsoft.com/office/powerpoint/2010/main" val="3181923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02124"/>
                </a:solidFill>
                <a:effectLst/>
                <a:latin typeface="arial" panose="020B0604020202020204" pitchFamily="34" charset="0"/>
              </a:rPr>
              <a:t>In this step1, the autoencoder adjusts the neural network parameters so that it can extract compressed feature vectors with semantic information.</a:t>
            </a:r>
            <a:endParaRPr kumimoji="1"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202124"/>
                </a:solidFill>
                <a:effectLst/>
                <a:latin typeface="arial" panose="020B0604020202020204" pitchFamily="34" charset="0"/>
              </a:rPr>
              <a:t>このステップでは，オートエンコーダが，意味情報をもった圧縮された特徴ベクトルを，抽出できるようにニューラルネットワークのパラメータを調整します．</a:t>
            </a: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Times New Roman" panose="02020603050405020304" pitchFamily="18" charset="0"/>
                <a:cs typeface="Times New Roman" panose="02020603050405020304" pitchFamily="18" charset="0"/>
              </a:rPr>
              <a:t>An autoencoder model is trained with a set of nature images such as landscape, animals, and plants.</a:t>
            </a:r>
            <a:br>
              <a:rPr lang="ja-JP" altLang="en-US" dirty="0"/>
            </a:br>
            <a:r>
              <a:rPr lang="ja-JP" altLang="en-US" b="0" i="0" dirty="0">
                <a:solidFill>
                  <a:srgbClr val="202124"/>
                </a:solidFill>
                <a:effectLst/>
                <a:latin typeface="arial" panose="020B0604020202020204" pitchFamily="34" charset="0"/>
              </a:rPr>
              <a:t>オートエンコーダー モデルは、風景、動物、植物などの自然画像のセットを使用してトレーニングされます。</a:t>
            </a: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38</a:t>
            </a:fld>
            <a:endParaRPr kumimoji="1" lang="ja-JP" altLang="en-US"/>
          </a:p>
        </p:txBody>
      </p:sp>
    </p:spTree>
    <p:extLst>
      <p:ext uri="{BB962C8B-B14F-4D97-AF65-F5344CB8AC3E}">
        <p14:creationId xmlns:p14="http://schemas.microsoft.com/office/powerpoint/2010/main" val="1055698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By using the encoder part of the autoencoder, it is possible to extract feature vectors, which are compressed semantic information, from images.</a:t>
            </a:r>
          </a:p>
          <a:p>
            <a:r>
              <a:rPr kumimoji="1" lang="ja-JP" altLang="en-US" dirty="0"/>
              <a:t>オートエンコーダのエンコーダー部分を用いることで，画像から圧縮された意味情報である特徴ベクトルを抽出することが可能になります．</a:t>
            </a:r>
            <a:endParaRPr kumimoji="1" lang="en-US" altLang="ja-JP" dirty="0"/>
          </a:p>
          <a:p>
            <a:endParaRPr kumimoji="1" lang="en-US" altLang="ja-JP" dirty="0"/>
          </a:p>
          <a:p>
            <a:r>
              <a:rPr kumimoji="1" lang="ja-JP" altLang="en-US" dirty="0"/>
              <a:t>＃抽出された特徴ベクトルは，画像よりもはるかに少ない次元数で表現された意味情報で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39</a:t>
            </a:fld>
            <a:endParaRPr kumimoji="1" lang="ja-JP" altLang="en-US"/>
          </a:p>
        </p:txBody>
      </p:sp>
    </p:spTree>
    <p:extLst>
      <p:ext uri="{BB962C8B-B14F-4D97-AF65-F5344CB8AC3E}">
        <p14:creationId xmlns:p14="http://schemas.microsoft.com/office/powerpoint/2010/main" val="3560036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By using the encoder part of the autoencoder, it is possible to extract feature vectors, which are compressed semantic information, from images.</a:t>
            </a:r>
          </a:p>
          <a:p>
            <a:r>
              <a:rPr kumimoji="1" lang="ja-JP" altLang="en-US" dirty="0"/>
              <a:t>オートエンコーダのエンコーダー部分を用いることで，画像から圧縮された意味情報である特徴ベクトルを抽出することが可能になります．</a:t>
            </a:r>
            <a:endParaRPr kumimoji="1" lang="en-US" altLang="ja-JP" dirty="0"/>
          </a:p>
          <a:p>
            <a:endParaRPr kumimoji="1" lang="en-US" altLang="ja-JP" dirty="0"/>
          </a:p>
          <a:p>
            <a:r>
              <a:rPr kumimoji="1" lang="ja-JP" altLang="en-US" dirty="0"/>
              <a:t>＃抽出された特徴ベクトルは，画像よりもはるかに少ない次元数で表現された意味情報で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40</a:t>
            </a:fld>
            <a:endParaRPr kumimoji="1" lang="ja-JP" altLang="en-US"/>
          </a:p>
        </p:txBody>
      </p:sp>
    </p:spTree>
    <p:extLst>
      <p:ext uri="{BB962C8B-B14F-4D97-AF65-F5344CB8AC3E}">
        <p14:creationId xmlns:p14="http://schemas.microsoft.com/office/powerpoint/2010/main" val="127158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自分の研究との関連</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7</a:t>
            </a:fld>
            <a:endParaRPr kumimoji="1" lang="ja-JP" altLang="en-US"/>
          </a:p>
        </p:txBody>
      </p:sp>
    </p:spTree>
    <p:extLst>
      <p:ext uri="{BB962C8B-B14F-4D97-AF65-F5344CB8AC3E}">
        <p14:creationId xmlns:p14="http://schemas.microsoft.com/office/powerpoint/2010/main" val="210081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グラフにまとめる</a:t>
            </a:r>
            <a:endParaRPr kumimoji="1" lang="en-US" altLang="ja-JP" dirty="0"/>
          </a:p>
          <a:p>
            <a:r>
              <a:rPr kumimoji="1" lang="en-US" altLang="ja-JP" sz="1200" dirty="0" err="1"/>
              <a:t>Globalpooling+ML</a:t>
            </a:r>
            <a:r>
              <a:rPr kumimoji="1" lang="ja-JP" altLang="en-US" sz="1200" dirty="0"/>
              <a:t>のメトリックなし</a:t>
            </a:r>
            <a:endParaRPr kumimoji="1" lang="ja-JP" altLang="en-US" dirty="0"/>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56</a:t>
            </a:fld>
            <a:endParaRPr kumimoji="1" lang="ja-JP" altLang="en-US"/>
          </a:p>
        </p:txBody>
      </p:sp>
    </p:spTree>
    <p:extLst>
      <p:ext uri="{BB962C8B-B14F-4D97-AF65-F5344CB8AC3E}">
        <p14:creationId xmlns:p14="http://schemas.microsoft.com/office/powerpoint/2010/main" val="644995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・実験方法というところを意識する。</a:t>
            </a:r>
            <a:endParaRPr kumimoji="1" lang="en-US" altLang="ja-JP" dirty="0"/>
          </a:p>
          <a:p>
            <a:r>
              <a:rPr kumimoji="1" lang="ja-JP" altLang="en-US" dirty="0"/>
              <a:t>・もう少し軽くする。</a:t>
            </a:r>
            <a:endParaRPr kumimoji="1" lang="en-US" altLang="ja-JP" dirty="0"/>
          </a:p>
          <a:p>
            <a:r>
              <a:rPr kumimoji="1" lang="ja-JP" altLang="en-US" dirty="0"/>
              <a:t>・文字でも説明を入れる。</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62</a:t>
            </a:fld>
            <a:endParaRPr kumimoji="1" lang="ja-JP" altLang="en-US"/>
          </a:p>
        </p:txBody>
      </p:sp>
    </p:spTree>
    <p:extLst>
      <p:ext uri="{BB962C8B-B14F-4D97-AF65-F5344CB8AC3E}">
        <p14:creationId xmlns:p14="http://schemas.microsoft.com/office/powerpoint/2010/main" val="397558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63</a:t>
            </a:fld>
            <a:endParaRPr kumimoji="1" lang="ja-JP" altLang="en-US"/>
          </a:p>
        </p:txBody>
      </p:sp>
    </p:spTree>
    <p:extLst>
      <p:ext uri="{BB962C8B-B14F-4D97-AF65-F5344CB8AC3E}">
        <p14:creationId xmlns:p14="http://schemas.microsoft.com/office/powerpoint/2010/main" val="130434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自分の研究との関連</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10</a:t>
            </a:fld>
            <a:endParaRPr kumimoji="1" lang="ja-JP" altLang="en-US"/>
          </a:p>
        </p:txBody>
      </p:sp>
    </p:spTree>
    <p:extLst>
      <p:ext uri="{BB962C8B-B14F-4D97-AF65-F5344CB8AC3E}">
        <p14:creationId xmlns:p14="http://schemas.microsoft.com/office/powerpoint/2010/main" val="415944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02124"/>
                </a:solidFill>
                <a:effectLst/>
                <a:latin typeface="arial" panose="020B0604020202020204" pitchFamily="34" charset="0"/>
              </a:rPr>
              <a:t>In this step1, the autoencoder adjusts the neural network parameters so that it can extract compressed feature vectors with semantic information.</a:t>
            </a:r>
            <a:endParaRPr kumimoji="1"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202124"/>
                </a:solidFill>
                <a:effectLst/>
                <a:latin typeface="arial" panose="020B0604020202020204" pitchFamily="34" charset="0"/>
              </a:rPr>
              <a:t>このステップでは，オートエンコーダが，意味情報をもった圧縮された特徴ベクトルを，抽出できるようにニューラルネットワークのパラメータを調整します．</a:t>
            </a: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Times New Roman" panose="02020603050405020304" pitchFamily="18" charset="0"/>
                <a:cs typeface="Times New Roman" panose="02020603050405020304" pitchFamily="18" charset="0"/>
              </a:rPr>
              <a:t>An autoencoder model is trained with a set of nature images such as landscape, animals, and plants.</a:t>
            </a:r>
            <a:br>
              <a:rPr lang="ja-JP" altLang="en-US" dirty="0"/>
            </a:br>
            <a:r>
              <a:rPr lang="ja-JP" altLang="en-US" b="0" i="0" dirty="0">
                <a:solidFill>
                  <a:srgbClr val="202124"/>
                </a:solidFill>
                <a:effectLst/>
                <a:latin typeface="arial" panose="020B0604020202020204" pitchFamily="34" charset="0"/>
              </a:rPr>
              <a:t>オートエンコーダー モデルは、風景、動物、植物などの自然画像のセットを使用してトレーニングされます。</a:t>
            </a: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202124"/>
              </a:solidFill>
              <a:effectLst/>
              <a:latin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16</a:t>
            </a:fld>
            <a:endParaRPr kumimoji="1" lang="ja-JP" altLang="en-US"/>
          </a:p>
        </p:txBody>
      </p:sp>
    </p:spTree>
    <p:extLst>
      <p:ext uri="{BB962C8B-B14F-4D97-AF65-F5344CB8AC3E}">
        <p14:creationId xmlns:p14="http://schemas.microsoft.com/office/powerpoint/2010/main" val="185607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step 2, the trained autoencoder from step 1 is used to extract feature vectors.</a:t>
            </a:r>
          </a:p>
          <a:p>
            <a:r>
              <a:rPr kumimoji="1" lang="ja-JP" altLang="en-US" dirty="0"/>
              <a:t>ステップ</a:t>
            </a:r>
            <a:r>
              <a:rPr kumimoji="1" lang="en-US" altLang="ja-JP" dirty="0"/>
              <a:t>2</a:t>
            </a:r>
            <a:r>
              <a:rPr kumimoji="1" lang="ja-JP" altLang="en-US" dirty="0"/>
              <a:t>では，ステップ</a:t>
            </a:r>
            <a:r>
              <a:rPr kumimoji="1" lang="en-US" altLang="ja-JP" dirty="0"/>
              <a:t>1</a:t>
            </a:r>
            <a:r>
              <a:rPr kumimoji="1" lang="ja-JP" altLang="en-US" dirty="0"/>
              <a:t>の学習済みオートエンコーダを使い，特徴ベクトルの抽出を行います．</a:t>
            </a:r>
            <a:endParaRPr kumimoji="1" lang="en-US" altLang="ja-JP" dirty="0"/>
          </a:p>
          <a:p>
            <a:endParaRPr kumimoji="1" lang="en-US" altLang="ja-JP" dirty="0"/>
          </a:p>
          <a:p>
            <a:r>
              <a:rPr kumimoji="1" lang="en-US" altLang="ja-JP" dirty="0"/>
              <a:t>By using the encoder part of the autoencoder, it is possible to extract feature vectors, which are compressed semantic information, from images.</a:t>
            </a:r>
          </a:p>
          <a:p>
            <a:r>
              <a:rPr kumimoji="1" lang="ja-JP" altLang="en-US" dirty="0"/>
              <a:t>オートエンコーダのエンコーダー部分を用いることで，画像から圧縮された意味情報である特徴ベクトルを抽出することが可能になります．</a:t>
            </a:r>
            <a:endParaRPr kumimoji="1" lang="en-US" altLang="ja-JP" dirty="0"/>
          </a:p>
          <a:p>
            <a:endParaRPr kumimoji="1" lang="en-US" altLang="ja-JP" dirty="0"/>
          </a:p>
          <a:p>
            <a:r>
              <a:rPr kumimoji="1" lang="ja-JP" altLang="en-US" dirty="0"/>
              <a:t>＃抽出された特徴ベクトルは，画像よりもはるかに少ない次元数で表現された意味情報で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17</a:t>
            </a:fld>
            <a:endParaRPr kumimoji="1" lang="ja-JP" altLang="en-US"/>
          </a:p>
        </p:txBody>
      </p:sp>
    </p:spTree>
    <p:extLst>
      <p:ext uri="{BB962C8B-B14F-4D97-AF65-F5344CB8AC3E}">
        <p14:creationId xmlns:p14="http://schemas.microsoft.com/office/powerpoint/2010/main" val="1726549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距離学習の必要</a:t>
            </a:r>
            <a:endParaRPr kumimoji="1" lang="en-US" altLang="ja-JP" dirty="0"/>
          </a:p>
          <a:p>
            <a:r>
              <a:rPr kumimoji="1" lang="ja-JP" altLang="en-US" dirty="0"/>
              <a:t>前回のディスカッションのように</a:t>
            </a:r>
            <a:endParaRPr kumimoji="1" lang="en-US" altLang="ja-JP" dirty="0"/>
          </a:p>
          <a:p>
            <a:r>
              <a:rPr kumimoji="1" lang="ja-JP" altLang="en-US" dirty="0"/>
              <a:t>距離を最適化（）</a:t>
            </a:r>
            <a:endParaRPr kumimoji="1" lang="en-US" altLang="ja-JP" dirty="0"/>
          </a:p>
          <a:p>
            <a:endParaRPr kumimoji="1" lang="en-US" altLang="ja-JP" dirty="0"/>
          </a:p>
          <a:p>
            <a:r>
              <a:rPr kumimoji="1" lang="ja-JP" altLang="en-US" dirty="0"/>
              <a:t>クラスタリング</a:t>
            </a:r>
            <a:endParaRPr kumimoji="1" lang="en-US" altLang="ja-JP"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18</a:t>
            </a:fld>
            <a:endParaRPr kumimoji="1" lang="ja-JP" altLang="en-US"/>
          </a:p>
        </p:txBody>
      </p:sp>
    </p:spTree>
    <p:extLst>
      <p:ext uri="{BB962C8B-B14F-4D97-AF65-F5344CB8AC3E}">
        <p14:creationId xmlns:p14="http://schemas.microsoft.com/office/powerpoint/2010/main" val="249133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step 5, a representative vector for each cluster is extracted from the clustering results.</a:t>
            </a:r>
          </a:p>
          <a:p>
            <a:r>
              <a:rPr kumimoji="1" lang="ja-JP" altLang="en-US" dirty="0"/>
              <a:t>ステップ</a:t>
            </a:r>
            <a:r>
              <a:rPr kumimoji="1" lang="en-US" altLang="ja-JP" dirty="0"/>
              <a:t>5</a:t>
            </a:r>
            <a:r>
              <a:rPr kumimoji="1" lang="ja-JP" altLang="en-US" dirty="0"/>
              <a:t>では，クラスタリングの結果から，クラスタ毎の代表となるベクトルを抽出します．</a:t>
            </a:r>
            <a:endParaRPr kumimoji="1" lang="en-US" altLang="ja-JP" dirty="0"/>
          </a:p>
          <a:p>
            <a:endParaRPr kumimoji="1" lang="en-US" altLang="ja-JP" dirty="0"/>
          </a:p>
          <a:p>
            <a:br>
              <a:rPr lang="en-US" altLang="ja-JP" dirty="0"/>
            </a:br>
            <a:r>
              <a:rPr lang="en-US" altLang="ja-JP" b="0" i="0" dirty="0">
                <a:solidFill>
                  <a:srgbClr val="202124"/>
                </a:solidFill>
                <a:effectLst/>
                <a:latin typeface="arial" panose="020B0604020202020204" pitchFamily="34" charset="0"/>
              </a:rPr>
              <a:t>The representative feature vector is calculated as the average or centroid of the feature vectors included in each cluster.</a:t>
            </a:r>
            <a:endParaRPr kumimoji="1" lang="en-US" altLang="ja-JP" dirty="0"/>
          </a:p>
          <a:p>
            <a:r>
              <a:rPr kumimoji="1" lang="ja-JP" altLang="en-US" dirty="0"/>
              <a:t>代表特徴べクトルは，各クラスタに含まれる特徴ベクトルの平均または重心で算出されます．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19</a:t>
            </a:fld>
            <a:endParaRPr kumimoji="1" lang="ja-JP" altLang="en-US"/>
          </a:p>
        </p:txBody>
      </p:sp>
    </p:spTree>
    <p:extLst>
      <p:ext uri="{BB962C8B-B14F-4D97-AF65-F5344CB8AC3E}">
        <p14:creationId xmlns:p14="http://schemas.microsoft.com/office/powerpoint/2010/main" val="37018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step 5, a representative vector for each cluster is extracted from the clustering results.</a:t>
            </a:r>
          </a:p>
          <a:p>
            <a:r>
              <a:rPr kumimoji="1" lang="ja-JP" altLang="en-US" dirty="0"/>
              <a:t>ステップ</a:t>
            </a:r>
            <a:r>
              <a:rPr kumimoji="1" lang="en-US" altLang="ja-JP" dirty="0"/>
              <a:t>5</a:t>
            </a:r>
            <a:r>
              <a:rPr kumimoji="1" lang="ja-JP" altLang="en-US" dirty="0"/>
              <a:t>では，クラスタリングの結果から，クラスタ毎の代表となるベクトルを抽出します．</a:t>
            </a:r>
            <a:endParaRPr kumimoji="1" lang="en-US" altLang="ja-JP" dirty="0"/>
          </a:p>
          <a:p>
            <a:endParaRPr kumimoji="1" lang="en-US" altLang="ja-JP" dirty="0"/>
          </a:p>
          <a:p>
            <a:br>
              <a:rPr lang="en-US" altLang="ja-JP" dirty="0"/>
            </a:br>
            <a:r>
              <a:rPr lang="en-US" altLang="ja-JP" b="0" i="0" dirty="0">
                <a:solidFill>
                  <a:srgbClr val="202124"/>
                </a:solidFill>
                <a:effectLst/>
                <a:latin typeface="arial" panose="020B0604020202020204" pitchFamily="34" charset="0"/>
              </a:rPr>
              <a:t>The representative feature vector is calculated as the average or centroid of the feature vectors included in each cluster.</a:t>
            </a:r>
            <a:endParaRPr kumimoji="1" lang="en-US" altLang="ja-JP" dirty="0"/>
          </a:p>
          <a:p>
            <a:r>
              <a:rPr kumimoji="1" lang="ja-JP" altLang="en-US" dirty="0"/>
              <a:t>代表特徴べクトルは，各クラスタに含まれる特徴ベクトルの平均または重心で算出されます．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78F1492-3A1E-42AB-B63D-89C2050DA445}" type="slidenum">
              <a:rPr kumimoji="1" lang="ja-JP" altLang="en-US" smtClean="0"/>
              <a:t>20</a:t>
            </a:fld>
            <a:endParaRPr kumimoji="1" lang="ja-JP" altLang="en-US"/>
          </a:p>
        </p:txBody>
      </p:sp>
    </p:spTree>
    <p:extLst>
      <p:ext uri="{BB962C8B-B14F-4D97-AF65-F5344CB8AC3E}">
        <p14:creationId xmlns:p14="http://schemas.microsoft.com/office/powerpoint/2010/main" val="122822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実装の方が課題（考えがある）</a:t>
            </a:r>
            <a:endParaRPr kumimoji="1" lang="en-US" altLang="ja-JP" dirty="0"/>
          </a:p>
          <a:p>
            <a:r>
              <a:rPr kumimoji="1" lang="ja-JP" altLang="en-US" dirty="0"/>
              <a:t>省電力化→モデルの分析時の電気効率なども考える</a:t>
            </a:r>
            <a:endParaRPr kumimoji="1" lang="en-US" altLang="ja-JP" dirty="0"/>
          </a:p>
          <a:p>
            <a:r>
              <a:rPr kumimoji="1" lang="ja-JP" altLang="en-US" dirty="0"/>
              <a:t>高速化に焦点を当てない</a:t>
            </a:r>
            <a:endParaRPr kumimoji="1" lang="en-US" altLang="ja-JP" dirty="0"/>
          </a:p>
          <a:p>
            <a:r>
              <a:rPr kumimoji="1" lang="ja-JP" altLang="en-US" dirty="0"/>
              <a:t>定点カメラ</a:t>
            </a:r>
            <a:endParaRPr kumimoji="1" lang="en-US" altLang="ja-JP" dirty="0"/>
          </a:p>
          <a:p>
            <a:r>
              <a:rPr kumimoji="1" lang="ja-JP" altLang="en-US" dirty="0"/>
              <a:t>効率よくアーカイブを構築する</a:t>
            </a:r>
            <a:endParaRPr kumimoji="1" lang="en-US" altLang="ja-JP" dirty="0"/>
          </a:p>
          <a:p>
            <a:r>
              <a:rPr kumimoji="1" lang="ja-JP" altLang="en-US" dirty="0"/>
              <a:t>他地点との比較</a:t>
            </a:r>
            <a:endParaRPr kumimoji="1" lang="en-US" altLang="ja-JP" dirty="0"/>
          </a:p>
          <a:p>
            <a:r>
              <a:rPr kumimoji="1" lang="ja-JP" altLang="en-US" dirty="0"/>
              <a:t>オートエンコーダモデルの比較が必要だった</a:t>
            </a:r>
            <a:endParaRPr kumimoji="1" lang="en-US" altLang="ja-JP" dirty="0"/>
          </a:p>
          <a:p>
            <a:r>
              <a:rPr kumimoji="1" lang="ja-JP" altLang="en-US" dirty="0"/>
              <a:t>知見を見出す</a:t>
            </a:r>
          </a:p>
        </p:txBody>
      </p:sp>
      <p:sp>
        <p:nvSpPr>
          <p:cNvPr id="4" name="スライド番号プレースホルダー 3"/>
          <p:cNvSpPr>
            <a:spLocks noGrp="1"/>
          </p:cNvSpPr>
          <p:nvPr>
            <p:ph type="sldNum" sz="quarter" idx="5"/>
          </p:nvPr>
        </p:nvSpPr>
        <p:spPr/>
        <p:txBody>
          <a:bodyPr/>
          <a:lstStyle/>
          <a:p>
            <a:fld id="{11EF18F2-0861-44E4-BEC9-3158AE298AD9}" type="slidenum">
              <a:rPr kumimoji="1" lang="ja-JP" altLang="en-US" smtClean="0"/>
              <a:t>23</a:t>
            </a:fld>
            <a:endParaRPr kumimoji="1" lang="ja-JP" altLang="en-US"/>
          </a:p>
        </p:txBody>
      </p:sp>
    </p:spTree>
    <p:extLst>
      <p:ext uri="{BB962C8B-B14F-4D97-AF65-F5344CB8AC3E}">
        <p14:creationId xmlns:p14="http://schemas.microsoft.com/office/powerpoint/2010/main" val="342862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58C7FFD-8EC2-40B2-A1D4-09477AE4C011}" type="datetime1">
              <a:rPr kumimoji="1" lang="ja-JP" altLang="en-US" smtClean="0"/>
              <a:t>2023/12/12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304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942EE00-56F9-49D9-AE14-E2E1B43A453B}" type="datetime1">
              <a:rPr kumimoji="1" lang="ja-JP" altLang="en-US" smtClean="0"/>
              <a:t>2023/12/12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442372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338B481-8F78-41F8-A079-BF2D389F0C99}" type="datetime1">
              <a:rPr kumimoji="1" lang="ja-JP" altLang="en-US" smtClean="0"/>
              <a:t>2023/12/12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370014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16983"/>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EA83B88-7159-436D-AE91-58D3EEEC55C6}" type="datetime1">
              <a:rPr kumimoji="1" lang="ja-JP" altLang="en-US" smtClean="0"/>
              <a:t>2023/12/12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220721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B9B62D0-905B-46B4-8FC1-079EA0AFF5A8}" type="datetime1">
              <a:rPr kumimoji="1" lang="ja-JP" altLang="en-US" smtClean="0"/>
              <a:t>2023/12/12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8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D0CF45E-C732-489C-9123-79631FA6A783}" type="datetime1">
              <a:rPr kumimoji="1" lang="ja-JP" altLang="en-US" smtClean="0"/>
              <a:t>2023/12/12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91536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116BC93-B10D-41A3-9EDA-05E01B866EA2}" type="datetime1">
              <a:rPr kumimoji="1" lang="ja-JP" altLang="en-US" smtClean="0"/>
              <a:t>2023/12/12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249975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B49877F-1078-4AE1-89A2-C3A9EC9BE16A}" type="datetime1">
              <a:rPr kumimoji="1" lang="ja-JP" altLang="en-US" smtClean="0"/>
              <a:t>2023/12/12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62458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7DBA876-17B4-41E3-BF04-13C03D32254B}" type="datetime1">
              <a:rPr kumimoji="1" lang="ja-JP" altLang="en-US" smtClean="0"/>
              <a:t>2023/12/12</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144667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94186F-70DC-4DE6-8D65-27F50092DDB7}" type="datetime1">
              <a:rPr kumimoji="1" lang="ja-JP" altLang="en-US" smtClean="0"/>
              <a:t>2023/12/12</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262703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6453642-8763-48EE-94F1-FC2FE7300F39}" type="datetime1">
              <a:rPr kumimoji="1" lang="ja-JP" altLang="en-US" smtClean="0"/>
              <a:t>2023/12/12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7B4CE29-6554-4A3D-AFF4-5BC7E77D0C2D}" type="slidenum">
              <a:rPr kumimoji="1" lang="ja-JP" altLang="en-US" smtClean="0"/>
              <a:t>‹#›</a:t>
            </a:fld>
            <a:endParaRPr kumimoji="1" lang="ja-JP" altLang="en-US"/>
          </a:p>
        </p:txBody>
      </p:sp>
    </p:spTree>
    <p:extLst>
      <p:ext uri="{BB962C8B-B14F-4D97-AF65-F5344CB8AC3E}">
        <p14:creationId xmlns:p14="http://schemas.microsoft.com/office/powerpoint/2010/main" val="141750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02303"/>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229273"/>
            <a:ext cx="10058400" cy="4923661"/>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9BEF2C-3AEE-48D5-ABC3-EA904F0C1384}" type="datetime1">
              <a:rPr kumimoji="1" lang="ja-JP" altLang="en-US" smtClean="0"/>
              <a:t>2023/12/12</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F8A6A6A3-0739-4E83-A0D4-51C925FAA325}" type="slidenum">
              <a:rPr kumimoji="1" lang="ja-JP" altLang="en-US" smtClean="0"/>
              <a:pPr/>
              <a:t>‹#›</a:t>
            </a:fld>
            <a:endParaRPr kumimoji="1" lang="ja-JP" altLang="en-US" dirty="0"/>
          </a:p>
        </p:txBody>
      </p:sp>
      <p:cxnSp>
        <p:nvCxnSpPr>
          <p:cNvPr id="10" name="Straight Connector 9"/>
          <p:cNvCxnSpPr/>
          <p:nvPr/>
        </p:nvCxnSpPr>
        <p:spPr>
          <a:xfrm>
            <a:off x="1188720" y="1170287"/>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15606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02002552100462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ipsj.ixsq.nii.ac.jp/ej/?action=pages_view_main&amp;active_action=repository_view_main_item_detail&amp;item_id=192942&amp;item_no=1&amp;page_id=13&amp;block_id=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psj.ixsq.nii.ac.jp/ej/?action=pages_view_main&amp;active_action=repository_view_main_item_detail&amp;item_id=192942&amp;item_no=1&amp;page_id=13&amp;block_id=8" TargetMode="External"/><Relationship Id="rId2" Type="http://schemas.openxmlformats.org/officeDocument/2006/relationships/hyperlink" Target="https://techblog.zozo.com/entry/ar_surve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blog.yahoo.co.jp/entry/2020081130014621/" TargetMode="External"/><Relationship Id="rId2" Type="http://schemas.openxmlformats.org/officeDocument/2006/relationships/hyperlink" Target="https://about.yahoo.co.jp/info/blog/20220629/randd-ngt.html#anc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1807.05520.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words.jp/w/CUDA.html" TargetMode="Externa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807.05520.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echblog.zozo.com/entry/ar_survey" TargetMode="External"/><Relationship Id="rId2" Type="http://schemas.openxmlformats.org/officeDocument/2006/relationships/hyperlink" Target="https://cir.nii.ac.jp/crid/105001109715284300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8FB40-B736-4AB9-A854-5995D938C751}"/>
              </a:ext>
            </a:extLst>
          </p:cNvPr>
          <p:cNvSpPr>
            <a:spLocks noGrp="1"/>
          </p:cNvSpPr>
          <p:nvPr>
            <p:ph type="ctrTitle"/>
          </p:nvPr>
        </p:nvSpPr>
        <p:spPr/>
        <p:txBody>
          <a:bodyPr>
            <a:normAutofit/>
          </a:bodyPr>
          <a:lstStyle/>
          <a:p>
            <a:r>
              <a:rPr lang="ja-JP" altLang="en-US" sz="5400" dirty="0"/>
              <a:t>シーン</a:t>
            </a:r>
            <a:r>
              <a:rPr kumimoji="1" lang="ja-JP" altLang="en-US" sz="5400" dirty="0"/>
              <a:t>検索における計算量削減のための画像特徴ベクトルのインデクシング手法</a:t>
            </a:r>
          </a:p>
        </p:txBody>
      </p:sp>
      <p:sp>
        <p:nvSpPr>
          <p:cNvPr id="3" name="字幕 2">
            <a:extLst>
              <a:ext uri="{FF2B5EF4-FFF2-40B4-BE49-F238E27FC236}">
                <a16:creationId xmlns:a16="http://schemas.microsoft.com/office/drawing/2014/main" id="{CA173510-F029-417C-849B-95BCF0F803FA}"/>
              </a:ext>
            </a:extLst>
          </p:cNvPr>
          <p:cNvSpPr>
            <a:spLocks noGrp="1"/>
          </p:cNvSpPr>
          <p:nvPr>
            <p:ph type="subTitle" idx="1"/>
          </p:nvPr>
        </p:nvSpPr>
        <p:spPr>
          <a:xfrm>
            <a:off x="1100051" y="4455621"/>
            <a:ext cx="10058400" cy="1475396"/>
          </a:xfrm>
        </p:spPr>
        <p:txBody>
          <a:bodyPr>
            <a:normAutofit/>
          </a:bodyPr>
          <a:lstStyle/>
          <a:p>
            <a:r>
              <a:rPr kumimoji="1" lang="ja-JP" altLang="en-US" dirty="0"/>
              <a:t>神奈川工科大学　情報学部　情報工学科</a:t>
            </a:r>
            <a:endParaRPr kumimoji="1" lang="en-US" altLang="ja-JP" dirty="0"/>
          </a:p>
          <a:p>
            <a:r>
              <a:rPr lang="ja-JP" altLang="en-US" dirty="0"/>
              <a:t>４年　学籍番号：２０２１０６５</a:t>
            </a:r>
            <a:endParaRPr lang="en-US" altLang="ja-JP" dirty="0"/>
          </a:p>
          <a:p>
            <a:r>
              <a:rPr lang="ja-JP" altLang="en-US" dirty="0"/>
              <a:t>瀬尾　幸斗　</a:t>
            </a:r>
            <a:r>
              <a:rPr lang="en-US" altLang="ja-JP" dirty="0"/>
              <a:t>Yukito </a:t>
            </a:r>
            <a:r>
              <a:rPr lang="en-US" altLang="ja-JP" dirty="0" err="1"/>
              <a:t>seo</a:t>
            </a:r>
            <a:endParaRPr lang="en-US" altLang="ja-JP" dirty="0"/>
          </a:p>
        </p:txBody>
      </p:sp>
      <p:sp>
        <p:nvSpPr>
          <p:cNvPr id="4" name="スライド番号プレースホルダー 3">
            <a:extLst>
              <a:ext uri="{FF2B5EF4-FFF2-40B4-BE49-F238E27FC236}">
                <a16:creationId xmlns:a16="http://schemas.microsoft.com/office/drawing/2014/main" id="{51971954-161C-3A88-20DC-BA91C3AEA069}"/>
              </a:ext>
            </a:extLst>
          </p:cNvPr>
          <p:cNvSpPr>
            <a:spLocks noGrp="1"/>
          </p:cNvSpPr>
          <p:nvPr>
            <p:ph type="sldNum" sz="quarter" idx="12"/>
          </p:nvPr>
        </p:nvSpPr>
        <p:spPr/>
        <p:txBody>
          <a:bodyPr/>
          <a:lstStyle/>
          <a:p>
            <a:fld id="{67B4CE29-6554-4A3D-AFF4-5BC7E77D0C2D}" type="slidenum">
              <a:rPr kumimoji="1" lang="ja-JP" altLang="en-US" smtClean="0"/>
              <a:t>1</a:t>
            </a:fld>
            <a:endParaRPr kumimoji="1" lang="ja-JP" altLang="en-US"/>
          </a:p>
        </p:txBody>
      </p:sp>
    </p:spTree>
    <p:extLst>
      <p:ext uri="{BB962C8B-B14F-4D97-AF65-F5344CB8AC3E}">
        <p14:creationId xmlns:p14="http://schemas.microsoft.com/office/powerpoint/2010/main" val="3802692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a:xfrm>
            <a:off x="1097280" y="286603"/>
            <a:ext cx="10439724" cy="816983"/>
          </a:xfrm>
        </p:spPr>
        <p:txBody>
          <a:bodyPr>
            <a:noAutofit/>
          </a:bodyPr>
          <a:lstStyle/>
          <a:p>
            <a:r>
              <a:rPr lang="ja-JP" altLang="en-US" sz="4000" dirty="0"/>
              <a:t>関連研究：オートエンコーダでの特徴抽出（１）</a:t>
            </a:r>
            <a:endParaRPr kumimoji="1" lang="ja-JP" altLang="en-US" sz="4000"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354013" indent="-354013">
              <a:lnSpc>
                <a:spcPct val="110000"/>
              </a:lnSpc>
              <a:buFont typeface="Wingdings" panose="05000000000000000000" pitchFamily="2" charset="2"/>
              <a:buChar char="Ø"/>
            </a:pPr>
            <a:r>
              <a:rPr lang="en-US" altLang="ja-JP" sz="2800" b="0" i="0" dirty="0">
                <a:solidFill>
                  <a:srgbClr val="1F1F1F"/>
                </a:solidFill>
                <a:effectLst/>
                <a:latin typeface="Times New Roman" panose="02020603050405020304" pitchFamily="18" charset="0"/>
                <a:cs typeface="Times New Roman" panose="02020603050405020304" pitchFamily="18" charset="0"/>
              </a:rPr>
              <a:t>Autoencoder-based deep metric learning for network intrusion detection</a:t>
            </a:r>
          </a:p>
          <a:p>
            <a:pPr marL="533400" lvl="1" indent="-354013">
              <a:lnSpc>
                <a:spcPct val="110000"/>
              </a:lnSpc>
              <a:buFont typeface="Arial" panose="020B0604020202020204" pitchFamily="34" charset="0"/>
              <a:buChar char="•"/>
            </a:pPr>
            <a:r>
              <a:rPr lang="en-US" altLang="ja-JP" sz="2400" b="0" i="0" dirty="0">
                <a:solidFill>
                  <a:srgbClr val="1F1F1F"/>
                </a:solidFill>
                <a:effectLst/>
                <a:latin typeface="Times New Roman" panose="02020603050405020304" pitchFamily="18" charset="0"/>
                <a:cs typeface="Times New Roman" panose="02020603050405020304" pitchFamily="18" charset="0"/>
              </a:rPr>
              <a:t>Giuseppina </a:t>
            </a:r>
            <a:r>
              <a:rPr lang="en-US" altLang="ja-JP" sz="2400" b="0" i="0" dirty="0" err="1">
                <a:solidFill>
                  <a:srgbClr val="1F1F1F"/>
                </a:solidFill>
                <a:effectLst/>
                <a:latin typeface="Times New Roman" panose="02020603050405020304" pitchFamily="18" charset="0"/>
                <a:cs typeface="Times New Roman" panose="02020603050405020304" pitchFamily="18" charset="0"/>
              </a:rPr>
              <a:t>Andresini</a:t>
            </a:r>
            <a:r>
              <a:rPr lang="en-US" altLang="ja-JP" sz="2400" b="0" i="0" dirty="0">
                <a:solidFill>
                  <a:srgbClr val="1F1F1F"/>
                </a:solidFill>
                <a:effectLst/>
                <a:latin typeface="Times New Roman" panose="02020603050405020304" pitchFamily="18" charset="0"/>
                <a:cs typeface="Times New Roman" panose="02020603050405020304" pitchFamily="18" charset="0"/>
              </a:rPr>
              <a:t>, Annalisa </a:t>
            </a:r>
            <a:r>
              <a:rPr lang="en-US" altLang="ja-JP" sz="2400" b="0" i="0" dirty="0" err="1">
                <a:solidFill>
                  <a:srgbClr val="1F1F1F"/>
                </a:solidFill>
                <a:effectLst/>
                <a:latin typeface="Times New Roman" panose="02020603050405020304" pitchFamily="18" charset="0"/>
                <a:cs typeface="Times New Roman" panose="02020603050405020304" pitchFamily="18" charset="0"/>
              </a:rPr>
              <a:t>Appice</a:t>
            </a:r>
            <a:r>
              <a:rPr lang="en-US" altLang="ja-JP" sz="2400" b="0" i="0" dirty="0">
                <a:solidFill>
                  <a:srgbClr val="1F1F1F"/>
                </a:solidFill>
                <a:effectLst/>
                <a:latin typeface="Times New Roman" panose="02020603050405020304" pitchFamily="18" charset="0"/>
                <a:cs typeface="Times New Roman" panose="02020603050405020304" pitchFamily="18" charset="0"/>
              </a:rPr>
              <a:t>, Donato </a:t>
            </a:r>
            <a:r>
              <a:rPr lang="en-US" altLang="ja-JP" sz="2400" b="0" i="0" dirty="0" err="1">
                <a:solidFill>
                  <a:srgbClr val="1F1F1F"/>
                </a:solidFill>
                <a:effectLst/>
                <a:latin typeface="Times New Roman" panose="02020603050405020304" pitchFamily="18" charset="0"/>
                <a:cs typeface="Times New Roman" panose="02020603050405020304" pitchFamily="18" charset="0"/>
              </a:rPr>
              <a:t>Malerba</a:t>
            </a:r>
            <a:r>
              <a:rPr lang="en-US" altLang="ja-JP" sz="2400" b="0" i="0" dirty="0">
                <a:solidFill>
                  <a:srgbClr val="1F1F1F"/>
                </a:solidFill>
                <a:effectLst/>
                <a:latin typeface="Times New Roman" panose="02020603050405020304" pitchFamily="18" charset="0"/>
                <a:cs typeface="Times New Roman" panose="02020603050405020304" pitchFamily="18" charset="0"/>
              </a:rPr>
              <a:t> ,2021</a:t>
            </a:r>
          </a:p>
          <a:p>
            <a:pPr marL="533400" lvl="1" indent="-354013">
              <a:lnSpc>
                <a:spcPct val="110000"/>
              </a:lnSpc>
              <a:buFont typeface="Arial" panose="020B0604020202020204" pitchFamily="34" charset="0"/>
              <a:buChar char="•"/>
            </a:pPr>
            <a:r>
              <a:rPr lang="ja-JP" altLang="en-US" sz="2400" dirty="0">
                <a:highlight>
                  <a:srgbClr val="FFFF00"/>
                </a:highlight>
                <a:latin typeface="+mn-ea"/>
              </a:rPr>
              <a:t>オートエンコーダとトリプ レット損失</a:t>
            </a:r>
            <a:r>
              <a:rPr lang="ja-JP" altLang="en-US" sz="2400" dirty="0">
                <a:latin typeface="+mn-ea"/>
              </a:rPr>
              <a:t>を組み合わせたニューラルネットワークを構築し，ネットワークのトラフィックから攻撃や侵入を検知する手法を提案している．</a:t>
            </a:r>
            <a:endParaRPr lang="en-US" altLang="ja-JP" sz="2400" dirty="0">
              <a:latin typeface="+mn-ea"/>
            </a:endParaRPr>
          </a:p>
          <a:p>
            <a:pPr marL="533400" lvl="1" indent="-354013">
              <a:lnSpc>
                <a:spcPct val="110000"/>
              </a:lnSpc>
              <a:buFont typeface="Arial" panose="020B0604020202020204" pitchFamily="34" charset="0"/>
              <a:buChar char="•"/>
            </a:pPr>
            <a:r>
              <a:rPr lang="en-US" altLang="ja-JP" sz="2400" dirty="0"/>
              <a:t>URL: </a:t>
            </a:r>
            <a:r>
              <a:rPr lang="en-US" altLang="ja-JP" sz="2400" dirty="0">
                <a:hlinkClick r:id="rId3"/>
              </a:rPr>
              <a:t>https://www.sciencedirect.com/science/article/abs/pii/S002002552100462X</a:t>
            </a:r>
            <a:endParaRPr lang="en-US" altLang="ja-JP" sz="2400" dirty="0"/>
          </a:p>
        </p:txBody>
      </p:sp>
    </p:spTree>
    <p:extLst>
      <p:ext uri="{BB962C8B-B14F-4D97-AF65-F5344CB8AC3E}">
        <p14:creationId xmlns:p14="http://schemas.microsoft.com/office/powerpoint/2010/main" val="215760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p:txBody>
          <a:bodyPr>
            <a:normAutofit/>
          </a:bodyPr>
          <a:lstStyle/>
          <a:p>
            <a:r>
              <a:rPr lang="ja-JP" altLang="en-US" sz="4000" dirty="0"/>
              <a:t>関連研究：オートエンコーダでの特徴抽出（２）</a:t>
            </a:r>
            <a:endParaRPr kumimoji="1" lang="ja-JP" altLang="en-US" sz="4000"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354013" indent="-354013">
              <a:buFont typeface="Wingdings" panose="05000000000000000000" pitchFamily="2" charset="2"/>
              <a:buChar char="Ø"/>
            </a:pPr>
            <a:r>
              <a:rPr lang="en-US" altLang="ja-JP" sz="2600" b="1" i="0" strike="noStrike" dirty="0">
                <a:solidFill>
                  <a:schemeClr val="tx1"/>
                </a:solidFill>
                <a:effectLst/>
                <a:latin typeface="+mj-ea"/>
                <a:ea typeface="+mj-ea"/>
              </a:rPr>
              <a:t>Stacked Convolutional Denoising Autoencoders</a:t>
            </a:r>
            <a:r>
              <a:rPr lang="ja-JP" altLang="en-US" sz="2600" b="1" i="0" strike="noStrike" dirty="0">
                <a:solidFill>
                  <a:schemeClr val="tx1"/>
                </a:solidFill>
                <a:effectLst/>
                <a:latin typeface="+mj-ea"/>
                <a:ea typeface="+mj-ea"/>
              </a:rPr>
              <a:t>を用いた</a:t>
            </a:r>
            <a:r>
              <a:rPr lang="en-US" altLang="ja-JP" sz="2600" b="1" i="0" strike="noStrike" dirty="0">
                <a:solidFill>
                  <a:schemeClr val="tx1"/>
                </a:solidFill>
                <a:effectLst/>
                <a:latin typeface="+mj-ea"/>
                <a:ea typeface="+mj-ea"/>
              </a:rPr>
              <a:t>2</a:t>
            </a:r>
            <a:r>
              <a:rPr lang="ja-JP" altLang="en-US" sz="2600" b="1" i="0" strike="noStrike" dirty="0">
                <a:solidFill>
                  <a:schemeClr val="tx1"/>
                </a:solidFill>
                <a:effectLst/>
                <a:latin typeface="+mj-ea"/>
                <a:ea typeface="+mj-ea"/>
              </a:rPr>
              <a:t>誘導心電図からの特徴抽出および不整脈分類</a:t>
            </a:r>
            <a:endParaRPr lang="en-US" altLang="ja-JP" sz="2600" b="1" i="0" strike="noStrike" dirty="0">
              <a:solidFill>
                <a:schemeClr val="tx1"/>
              </a:solidFill>
              <a:effectLst/>
              <a:latin typeface="+mj-ea"/>
              <a:ea typeface="+mj-ea"/>
            </a:endParaRPr>
          </a:p>
          <a:p>
            <a:pPr marL="446088" lvl="1" indent="-246063">
              <a:buFont typeface="Arial" panose="020B0604020202020204" pitchFamily="34" charset="0"/>
              <a:buChar char="•"/>
            </a:pPr>
            <a:r>
              <a:rPr lang="ja-JP" altLang="en-US" sz="2400" dirty="0">
                <a:solidFill>
                  <a:schemeClr val="tx1"/>
                </a:solidFill>
                <a:latin typeface="+mj-ea"/>
                <a:ea typeface="+mj-ea"/>
              </a:rPr>
              <a:t>不整脈のリアルタイム解析を目的として，</a:t>
            </a:r>
            <a:r>
              <a:rPr lang="en-US" altLang="ja-JP" sz="2400" dirty="0">
                <a:solidFill>
                  <a:schemeClr val="tx1"/>
                </a:solidFill>
                <a:latin typeface="+mj-ea"/>
                <a:ea typeface="+mj-ea"/>
              </a:rPr>
              <a:t>IoT</a:t>
            </a:r>
            <a:r>
              <a:rPr lang="ja-JP" altLang="en-US" sz="2400" dirty="0">
                <a:solidFill>
                  <a:schemeClr val="tx1"/>
                </a:solidFill>
                <a:latin typeface="+mj-ea"/>
                <a:ea typeface="+mj-ea"/>
              </a:rPr>
              <a:t>機器とオートエンコーダを用いて</a:t>
            </a:r>
            <a:r>
              <a:rPr lang="en-US" altLang="ja-JP" sz="2400" dirty="0">
                <a:solidFill>
                  <a:schemeClr val="tx1"/>
                </a:solidFill>
                <a:latin typeface="+mj-ea"/>
                <a:ea typeface="+mj-ea"/>
              </a:rPr>
              <a:t>ECG</a:t>
            </a:r>
            <a:r>
              <a:rPr lang="ja-JP" altLang="en-US" sz="2400" dirty="0">
                <a:solidFill>
                  <a:schemeClr val="tx1"/>
                </a:solidFill>
                <a:latin typeface="+mj-ea"/>
                <a:ea typeface="+mj-ea"/>
              </a:rPr>
              <a:t>波形からの不整脈分類手法を提案している．</a:t>
            </a:r>
            <a:endParaRPr lang="en-US" altLang="ja-JP" sz="2400" b="0" i="0" strike="noStrike" dirty="0">
              <a:solidFill>
                <a:schemeClr val="tx1"/>
              </a:solidFill>
              <a:effectLst/>
              <a:latin typeface="+mj-ea"/>
              <a:ea typeface="+mj-ea"/>
            </a:endParaRPr>
          </a:p>
          <a:p>
            <a:pPr marL="446088" lvl="1" indent="-246063">
              <a:buFont typeface="Arial" panose="020B0604020202020204" pitchFamily="34" charset="0"/>
              <a:buChar char="•"/>
            </a:pPr>
            <a:r>
              <a:rPr lang="en-US" altLang="ja-JP" sz="2400" dirty="0">
                <a:latin typeface="+mj-ea"/>
                <a:ea typeface="+mj-ea"/>
                <a:hlinkClick r:id="rId2"/>
              </a:rPr>
              <a:t>https://ipsj.ixsq.nii.ac.jp/ej/?action=pages_view_main&amp;active_action=repository_view_main_item_detail&amp;item_id=192942&amp;item_no=1&amp;page_id=13&amp;block_id=8</a:t>
            </a:r>
            <a:endParaRPr lang="en-US" altLang="ja-JP" sz="2400" dirty="0">
              <a:latin typeface="+mj-ea"/>
              <a:ea typeface="+mj-ea"/>
            </a:endParaRPr>
          </a:p>
          <a:p>
            <a:pPr marL="271463" indent="-271463">
              <a:lnSpc>
                <a:spcPct val="100000"/>
              </a:lnSpc>
              <a:buFont typeface="Wingdings" panose="05000000000000000000" pitchFamily="2" charset="2"/>
              <a:buChar char="Ø"/>
            </a:pPr>
            <a:r>
              <a:rPr lang="en-US" altLang="ja-JP" sz="2800" dirty="0">
                <a:latin typeface="+mj-ea"/>
                <a:ea typeface="+mj-ea"/>
              </a:rPr>
              <a:t>https://ipsj.ixsq.nii.ac.jp/ej/?action=repository_uri&amp;item_id=188538&amp;file_id=1&amp;file_no=1</a:t>
            </a:r>
          </a:p>
        </p:txBody>
      </p:sp>
    </p:spTree>
    <p:extLst>
      <p:ext uri="{BB962C8B-B14F-4D97-AF65-F5344CB8AC3E}">
        <p14:creationId xmlns:p14="http://schemas.microsoft.com/office/powerpoint/2010/main" val="411435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p:txBody>
          <a:bodyPr>
            <a:normAutofit/>
          </a:bodyPr>
          <a:lstStyle/>
          <a:p>
            <a:r>
              <a:rPr lang="ja-JP" altLang="en-US" dirty="0"/>
              <a:t>関連研究（３）</a:t>
            </a:r>
            <a:endParaRPr kumimoji="1" lang="ja-JP" altLang="en-US"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354013" indent="-354013">
              <a:buFont typeface="Wingdings" panose="05000000000000000000" pitchFamily="2" charset="2"/>
              <a:buChar char="Ø"/>
            </a:pPr>
            <a:r>
              <a:rPr lang="ja-JP" altLang="en-US" sz="2600" b="0" i="0" strike="noStrike" dirty="0">
                <a:solidFill>
                  <a:schemeClr val="tx1"/>
                </a:solidFill>
                <a:effectLst/>
                <a:latin typeface="+mj-ea"/>
                <a:ea typeface="+mj-ea"/>
                <a:hlinkClick r:id="rId2">
                  <a:extLst>
                    <a:ext uri="{A12FA001-AC4F-418D-AE19-62706E023703}">
                      <ahyp:hlinkClr xmlns:ahyp="http://schemas.microsoft.com/office/drawing/2018/hyperlinkcolor" val="tx"/>
                    </a:ext>
                  </a:extLst>
                </a:hlinkClick>
              </a:rPr>
              <a:t>自己回帰型モデルの深層学習</a:t>
            </a:r>
            <a:endParaRPr lang="en-US" altLang="ja-JP" sz="2600" b="0" i="0" strike="noStrike" dirty="0">
              <a:solidFill>
                <a:schemeClr val="tx1"/>
              </a:solidFill>
              <a:effectLst/>
              <a:latin typeface="+mj-ea"/>
              <a:ea typeface="+mj-ea"/>
              <a:hlinkClick r:id="rId2">
                <a:extLst>
                  <a:ext uri="{A12FA001-AC4F-418D-AE19-62706E023703}">
                    <ahyp:hlinkClr xmlns:ahyp="http://schemas.microsoft.com/office/drawing/2018/hyperlinkcolor" val="tx"/>
                  </a:ext>
                </a:extLst>
              </a:hlinkClick>
            </a:endParaRPr>
          </a:p>
          <a:p>
            <a:pPr marL="271463" indent="-271463">
              <a:lnSpc>
                <a:spcPct val="100000"/>
              </a:lnSpc>
              <a:buFont typeface="Wingdings" panose="05000000000000000000" pitchFamily="2" charset="2"/>
              <a:buChar char="Ø"/>
            </a:pPr>
            <a:r>
              <a:rPr lang="en-US" altLang="ja-JP" sz="2400" b="0" i="0" u="none" strike="noStrike" dirty="0">
                <a:solidFill>
                  <a:srgbClr val="6EAC1C"/>
                </a:solidFill>
                <a:effectLst/>
                <a:latin typeface="NotoSansJP"/>
                <a:hlinkClick r:id="rId2">
                  <a:extLst>
                    <a:ext uri="{A12FA001-AC4F-418D-AE19-62706E023703}">
                      <ahyp:hlinkClr xmlns:ahyp="http://schemas.microsoft.com/office/drawing/2018/hyperlinkcolor" val="tx"/>
                    </a:ext>
                  </a:extLst>
                </a:hlinkClick>
              </a:rPr>
              <a:t>https://techblog.zozo.com/entry/ar_survey</a:t>
            </a:r>
            <a:endParaRPr lang="en-US" altLang="ja-JP" sz="2400" b="0" i="0" u="none" strike="noStrike" dirty="0">
              <a:solidFill>
                <a:srgbClr val="6EAC1C"/>
              </a:solidFill>
              <a:effectLst/>
              <a:latin typeface="NotoSansJP"/>
            </a:endParaRPr>
          </a:p>
          <a:p>
            <a:pPr marL="271463" indent="-271463">
              <a:lnSpc>
                <a:spcPct val="100000"/>
              </a:lnSpc>
              <a:buFont typeface="Wingdings" panose="05000000000000000000" pitchFamily="2" charset="2"/>
              <a:buChar char="Ø"/>
            </a:pPr>
            <a:r>
              <a:rPr lang="en-US" altLang="ja-JP" sz="2800" dirty="0">
                <a:latin typeface="+mj-ea"/>
                <a:ea typeface="+mj-ea"/>
                <a:hlinkClick r:id="rId3"/>
              </a:rPr>
              <a:t>https://ipsj.ixsq.nii.ac.jp/ej/?action=pages_view_main&amp;active_action=repository_view_main_item_detail&amp;item_id=192942&amp;item_no=1&amp;page_id=13&amp;block_id=8</a:t>
            </a:r>
            <a:endParaRPr lang="en-US" altLang="ja-JP" sz="2800" dirty="0">
              <a:latin typeface="+mj-ea"/>
              <a:ea typeface="+mj-ea"/>
            </a:endParaRPr>
          </a:p>
          <a:p>
            <a:pPr marL="271463" indent="-271463">
              <a:lnSpc>
                <a:spcPct val="100000"/>
              </a:lnSpc>
              <a:buFont typeface="Wingdings" panose="05000000000000000000" pitchFamily="2" charset="2"/>
              <a:buChar char="Ø"/>
            </a:pPr>
            <a:r>
              <a:rPr lang="en-US" altLang="ja-JP" sz="2800" dirty="0">
                <a:latin typeface="+mj-ea"/>
                <a:ea typeface="+mj-ea"/>
              </a:rPr>
              <a:t>https://ipsj.ixsq.nii.ac.jp/ej/?action=repository_uri&amp;item_id=188538&amp;file_id=1&amp;file_no=1</a:t>
            </a:r>
          </a:p>
        </p:txBody>
      </p:sp>
    </p:spTree>
    <p:extLst>
      <p:ext uri="{BB962C8B-B14F-4D97-AF65-F5344CB8AC3E}">
        <p14:creationId xmlns:p14="http://schemas.microsoft.com/office/powerpoint/2010/main" val="400373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A1A829-B87E-27CA-9177-01EDF995C4A1}"/>
              </a:ext>
            </a:extLst>
          </p:cNvPr>
          <p:cNvSpPr>
            <a:spLocks noGrp="1"/>
          </p:cNvSpPr>
          <p:nvPr>
            <p:ph type="title"/>
          </p:nvPr>
        </p:nvSpPr>
        <p:spPr/>
        <p:txBody>
          <a:bodyPr>
            <a:normAutofit/>
          </a:bodyPr>
          <a:lstStyle/>
          <a:p>
            <a:r>
              <a:rPr kumimoji="1" lang="ja-JP" altLang="en-US" dirty="0"/>
              <a:t>画像検索サービスの例</a:t>
            </a:r>
            <a:r>
              <a:rPr lang="ja-JP" altLang="en-US" dirty="0">
                <a:sym typeface="Wingdings" panose="05000000000000000000" pitchFamily="2" charset="2"/>
              </a:rPr>
              <a:t>：　（調査中）</a:t>
            </a:r>
            <a:endParaRPr kumimoji="1" lang="ja-JP" altLang="en-US" dirty="0"/>
          </a:p>
        </p:txBody>
      </p:sp>
      <p:sp>
        <p:nvSpPr>
          <p:cNvPr id="3" name="コンテンツ プレースホルダー 2">
            <a:extLst>
              <a:ext uri="{FF2B5EF4-FFF2-40B4-BE49-F238E27FC236}">
                <a16:creationId xmlns:a16="http://schemas.microsoft.com/office/drawing/2014/main" id="{230D9C4A-135D-1221-B33E-53EF5C4F3A03}"/>
              </a:ext>
            </a:extLst>
          </p:cNvPr>
          <p:cNvSpPr>
            <a:spLocks noGrp="1"/>
          </p:cNvSpPr>
          <p:nvPr>
            <p:ph idx="1"/>
          </p:nvPr>
        </p:nvSpPr>
        <p:spPr/>
        <p:txBody>
          <a:bodyPr/>
          <a:lstStyle/>
          <a:p>
            <a:pPr marL="358775" indent="-158750">
              <a:buFont typeface="Wingdings" panose="05000000000000000000" pitchFamily="2" charset="2"/>
              <a:buChar char="Ø"/>
            </a:pPr>
            <a:r>
              <a:rPr kumimoji="1" lang="ja-JP" altLang="en-US" dirty="0"/>
              <a:t>ヤフーが独自開発した類似画像検索「</a:t>
            </a:r>
            <a:r>
              <a:rPr kumimoji="1" lang="en-US" altLang="ja-JP" dirty="0"/>
              <a:t>NGT</a:t>
            </a:r>
            <a:r>
              <a:rPr kumimoji="1" lang="ja-JP" altLang="en-US" dirty="0"/>
              <a:t>」のいままでとこれから　</a:t>
            </a:r>
            <a:r>
              <a:rPr kumimoji="1" lang="en-US" altLang="ja-JP" dirty="0"/>
              <a:t>Yahoo! JAPAN</a:t>
            </a:r>
          </a:p>
          <a:p>
            <a:pPr marL="358775" lvl="1" indent="-158750">
              <a:buFont typeface="Arial" panose="020B0604020202020204" pitchFamily="34" charset="0"/>
              <a:buChar char="•"/>
            </a:pPr>
            <a:r>
              <a:rPr kumimoji="1" lang="en-US" altLang="ja-JP" dirty="0">
                <a:hlinkClick r:id="rId2"/>
              </a:rPr>
              <a:t>https://about.yahoo.co.jp/info/blog/20220629/randd-ngt.html#anc2</a:t>
            </a:r>
            <a:endParaRPr kumimoji="1" lang="en-US" altLang="ja-JP" dirty="0"/>
          </a:p>
          <a:p>
            <a:pPr marL="358775" lvl="1" indent="-158750">
              <a:buFont typeface="Arial" panose="020B0604020202020204" pitchFamily="34" charset="0"/>
              <a:buChar char="•"/>
            </a:pPr>
            <a:r>
              <a:rPr kumimoji="1" lang="en-US" altLang="ja-JP" dirty="0">
                <a:hlinkClick r:id="rId3"/>
              </a:rPr>
              <a:t>https://techblog.yahoo.co.jp/entry/2020081130014621/</a:t>
            </a:r>
            <a:endParaRPr kumimoji="1" lang="en-US" altLang="ja-JP" dirty="0"/>
          </a:p>
          <a:p>
            <a:pPr>
              <a:buFont typeface="Wingdings" panose="05000000000000000000" pitchFamily="2" charset="2"/>
              <a:buChar char="Ø"/>
            </a:pPr>
            <a:endParaRPr kumimoji="1" lang="en-US" altLang="ja-JP" dirty="0"/>
          </a:p>
        </p:txBody>
      </p:sp>
      <p:sp>
        <p:nvSpPr>
          <p:cNvPr id="4" name="スライド番号プレースホルダー 3">
            <a:extLst>
              <a:ext uri="{FF2B5EF4-FFF2-40B4-BE49-F238E27FC236}">
                <a16:creationId xmlns:a16="http://schemas.microsoft.com/office/drawing/2014/main" id="{29B1B016-F708-DF2A-4DC3-63152AC84226}"/>
              </a:ext>
            </a:extLst>
          </p:cNvPr>
          <p:cNvSpPr>
            <a:spLocks noGrp="1"/>
          </p:cNvSpPr>
          <p:nvPr>
            <p:ph type="sldNum" sz="quarter" idx="12"/>
          </p:nvPr>
        </p:nvSpPr>
        <p:spPr/>
        <p:txBody>
          <a:bodyPr/>
          <a:lstStyle/>
          <a:p>
            <a:fld id="{67B4CE29-6554-4A3D-AFF4-5BC7E77D0C2D}" type="slidenum">
              <a:rPr kumimoji="1" lang="ja-JP" altLang="en-US" smtClean="0"/>
              <a:t>13</a:t>
            </a:fld>
            <a:endParaRPr kumimoji="1" lang="ja-JP" altLang="en-US"/>
          </a:p>
        </p:txBody>
      </p:sp>
    </p:spTree>
    <p:extLst>
      <p:ext uri="{BB962C8B-B14F-4D97-AF65-F5344CB8AC3E}">
        <p14:creationId xmlns:p14="http://schemas.microsoft.com/office/powerpoint/2010/main" val="46447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83967-D923-4118-9789-5475646A5828}"/>
              </a:ext>
            </a:extLst>
          </p:cNvPr>
          <p:cNvSpPr>
            <a:spLocks noGrp="1"/>
          </p:cNvSpPr>
          <p:nvPr>
            <p:ph type="title"/>
          </p:nvPr>
        </p:nvSpPr>
        <p:spPr/>
        <p:txBody>
          <a:bodyPr>
            <a:normAutofit/>
          </a:bodyPr>
          <a:lstStyle/>
          <a:p>
            <a:r>
              <a:rPr lang="ja-JP" altLang="en-US" dirty="0"/>
              <a:t>研究課題</a:t>
            </a:r>
            <a:endParaRPr kumimoji="1" lang="ja-JP" altLang="en-US" dirty="0"/>
          </a:p>
        </p:txBody>
      </p:sp>
      <p:sp>
        <p:nvSpPr>
          <p:cNvPr id="3" name="コンテンツ プレースホルダー 2">
            <a:extLst>
              <a:ext uri="{FF2B5EF4-FFF2-40B4-BE49-F238E27FC236}">
                <a16:creationId xmlns:a16="http://schemas.microsoft.com/office/drawing/2014/main" id="{D9EA04DB-A3F3-477C-8D70-A2D61E753042}"/>
              </a:ext>
            </a:extLst>
          </p:cNvPr>
          <p:cNvSpPr>
            <a:spLocks noGrp="1"/>
          </p:cNvSpPr>
          <p:nvPr>
            <p:ph idx="1"/>
          </p:nvPr>
        </p:nvSpPr>
        <p:spPr>
          <a:xfrm>
            <a:off x="1097280" y="1316601"/>
            <a:ext cx="10058400" cy="4939819"/>
          </a:xfrm>
        </p:spPr>
        <p:txBody>
          <a:bodyPr anchor="t">
            <a:normAutofit/>
          </a:bodyPr>
          <a:lstStyle/>
          <a:p>
            <a:pPr marL="365125" indent="-365125">
              <a:lnSpc>
                <a:spcPct val="100000"/>
              </a:lnSpc>
              <a:buFont typeface="Wingdings" panose="05000000000000000000" pitchFamily="2" charset="2"/>
              <a:buChar char="Ø"/>
            </a:pPr>
            <a:r>
              <a:rPr lang="ja-JP" altLang="en-US" sz="3200" dirty="0"/>
              <a:t>先行研究では，中間層を多く持つニューラルネットワークは，得られる</a:t>
            </a:r>
            <a:r>
              <a:rPr lang="ja-JP" altLang="en-US" sz="3200" dirty="0">
                <a:solidFill>
                  <a:srgbClr val="C00000"/>
                </a:solidFill>
              </a:rPr>
              <a:t>特徴ベクトルの性質が中間層毎にばらつきがある</a:t>
            </a:r>
            <a:r>
              <a:rPr lang="ja-JP" altLang="en-US" sz="3200" dirty="0"/>
              <a:t>ため，選定が課題であった．</a:t>
            </a:r>
            <a:endParaRPr lang="en-US" altLang="ja-JP" sz="3200" dirty="0"/>
          </a:p>
          <a:p>
            <a:pPr marL="365125" indent="-365125">
              <a:lnSpc>
                <a:spcPct val="100000"/>
              </a:lnSpc>
              <a:buFont typeface="Wingdings" panose="05000000000000000000" pitchFamily="2" charset="2"/>
              <a:buChar char="Ø"/>
            </a:pPr>
            <a:r>
              <a:rPr lang="ja-JP" altLang="en-US" sz="3200" dirty="0"/>
              <a:t>多数の地点から撮影されるアーカイブは</a:t>
            </a:r>
            <a:r>
              <a:rPr lang="ja-JP" altLang="en-US" sz="3200" dirty="0">
                <a:solidFill>
                  <a:srgbClr val="C00000"/>
                </a:solidFill>
              </a:rPr>
              <a:t>数が膨大</a:t>
            </a:r>
            <a:r>
              <a:rPr lang="ja-JP" altLang="en-US" sz="3200" dirty="0"/>
              <a:t>なため，データの保存やタグ付け，データの取得にかかる</a:t>
            </a:r>
            <a:r>
              <a:rPr lang="ja-JP" altLang="en-US" sz="3200" dirty="0">
                <a:solidFill>
                  <a:srgbClr val="C00000"/>
                </a:solidFill>
              </a:rPr>
              <a:t>計算量を削減する必要がある</a:t>
            </a:r>
            <a:r>
              <a:rPr lang="ja-JP" altLang="en-US" sz="3200" dirty="0"/>
              <a:t>．</a:t>
            </a:r>
            <a:endParaRPr lang="en-US" altLang="ja-JP" sz="3200" dirty="0"/>
          </a:p>
        </p:txBody>
      </p:sp>
      <p:sp>
        <p:nvSpPr>
          <p:cNvPr id="4" name="スライド番号プレースホルダー 3">
            <a:extLst>
              <a:ext uri="{FF2B5EF4-FFF2-40B4-BE49-F238E27FC236}">
                <a16:creationId xmlns:a16="http://schemas.microsoft.com/office/drawing/2014/main" id="{E8D4C8CB-2FE8-7EFA-CC66-43513272A154}"/>
              </a:ext>
            </a:extLst>
          </p:cNvPr>
          <p:cNvSpPr>
            <a:spLocks noGrp="1"/>
          </p:cNvSpPr>
          <p:nvPr>
            <p:ph type="sldNum" sz="quarter" idx="12"/>
          </p:nvPr>
        </p:nvSpPr>
        <p:spPr/>
        <p:txBody>
          <a:bodyPr/>
          <a:lstStyle/>
          <a:p>
            <a:fld id="{67B4CE29-6554-4A3D-AFF4-5BC7E77D0C2D}" type="slidenum">
              <a:rPr kumimoji="1" lang="ja-JP" altLang="en-US" smtClean="0"/>
              <a:t>14</a:t>
            </a:fld>
            <a:endParaRPr kumimoji="1" lang="ja-JP" altLang="en-US"/>
          </a:p>
        </p:txBody>
      </p:sp>
    </p:spTree>
    <p:extLst>
      <p:ext uri="{BB962C8B-B14F-4D97-AF65-F5344CB8AC3E}">
        <p14:creationId xmlns:p14="http://schemas.microsoft.com/office/powerpoint/2010/main" val="2349517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44F10-1886-6094-9B6A-54826639A01E}"/>
              </a:ext>
            </a:extLst>
          </p:cNvPr>
          <p:cNvSpPr>
            <a:spLocks noGrp="1"/>
          </p:cNvSpPr>
          <p:nvPr>
            <p:ph type="title"/>
          </p:nvPr>
        </p:nvSpPr>
        <p:spPr/>
        <p:txBody>
          <a:bodyPr/>
          <a:lstStyle/>
          <a:p>
            <a:r>
              <a:rPr kumimoji="1" lang="ja-JP" altLang="en-US" dirty="0"/>
              <a:t>提案手法</a:t>
            </a:r>
          </a:p>
        </p:txBody>
      </p:sp>
      <p:sp>
        <p:nvSpPr>
          <p:cNvPr id="3" name="コンテンツ プレースホルダー 2">
            <a:extLst>
              <a:ext uri="{FF2B5EF4-FFF2-40B4-BE49-F238E27FC236}">
                <a16:creationId xmlns:a16="http://schemas.microsoft.com/office/drawing/2014/main" id="{1726840F-7FDC-7BF5-6072-94F1A524D958}"/>
              </a:ext>
            </a:extLst>
          </p:cNvPr>
          <p:cNvSpPr>
            <a:spLocks noGrp="1"/>
          </p:cNvSpPr>
          <p:nvPr>
            <p:ph idx="1"/>
          </p:nvPr>
        </p:nvSpPr>
        <p:spPr/>
        <p:txBody>
          <a:bodyPr anchor="ctr">
            <a:normAutofit/>
          </a:bodyPr>
          <a:lstStyle/>
          <a:p>
            <a:pPr marL="538163" indent="-338138">
              <a:lnSpc>
                <a:spcPct val="100000"/>
              </a:lnSpc>
              <a:buFont typeface="Wingdings" panose="05000000000000000000" pitchFamily="2" charset="2"/>
              <a:buChar char="Ø"/>
            </a:pPr>
            <a:r>
              <a:rPr kumimoji="1" lang="ja-JP" altLang="en-US" sz="3200" dirty="0"/>
              <a:t>本研究では，</a:t>
            </a:r>
            <a:r>
              <a:rPr kumimoji="1" lang="ja-JP" altLang="en-US" sz="3200" dirty="0">
                <a:solidFill>
                  <a:srgbClr val="C00000"/>
                </a:solidFill>
              </a:rPr>
              <a:t>オートエンコーダ</a:t>
            </a:r>
            <a:r>
              <a:rPr lang="ja-JP" altLang="en-US" sz="3200" dirty="0">
                <a:solidFill>
                  <a:srgbClr val="C00000"/>
                </a:solidFill>
              </a:rPr>
              <a:t>での画像特徴</a:t>
            </a:r>
            <a:r>
              <a:rPr kumimoji="1" lang="ja-JP" altLang="en-US" sz="3200" dirty="0">
                <a:solidFill>
                  <a:srgbClr val="C00000"/>
                </a:solidFill>
              </a:rPr>
              <a:t>の抽出と，画像特徴のインデクシングによる計算量削減を実現する手法</a:t>
            </a:r>
            <a:r>
              <a:rPr kumimoji="1" lang="ja-JP" altLang="en-US" sz="3200" dirty="0"/>
              <a:t>を提案する．</a:t>
            </a:r>
          </a:p>
          <a:p>
            <a:pPr marL="538163" lvl="1" indent="-338138">
              <a:lnSpc>
                <a:spcPct val="100000"/>
              </a:lnSpc>
              <a:buFont typeface="Arial" panose="020B0604020202020204" pitchFamily="34" charset="0"/>
              <a:buChar char="•"/>
            </a:pPr>
            <a:endParaRPr kumimoji="1" lang="en-US" altLang="ja-JP" sz="2800" dirty="0"/>
          </a:p>
          <a:p>
            <a:pPr marL="538163" lvl="1" indent="-338138">
              <a:lnSpc>
                <a:spcPct val="100000"/>
              </a:lnSpc>
              <a:buFont typeface="Arial" panose="020B0604020202020204" pitchFamily="34" charset="0"/>
              <a:buChar char="•"/>
            </a:pPr>
            <a:r>
              <a:rPr lang="ja-JP" altLang="en-US" sz="2800" dirty="0"/>
              <a:t>オートエンコーダは，</a:t>
            </a:r>
            <a:r>
              <a:rPr lang="ja-JP" altLang="en-US" sz="2800" dirty="0">
                <a:solidFill>
                  <a:srgbClr val="C00000"/>
                </a:solidFill>
              </a:rPr>
              <a:t>エンコーダからの出力をそのまま特徴ベクトルとして用いれる</a:t>
            </a:r>
            <a:r>
              <a:rPr lang="ja-JP" altLang="en-US" sz="2800" dirty="0"/>
              <a:t>点，学習時に教師ラベルが不要である．</a:t>
            </a:r>
            <a:endParaRPr kumimoji="1" lang="en-US" altLang="ja-JP" sz="2800" dirty="0"/>
          </a:p>
          <a:p>
            <a:pPr marL="538163" lvl="1" indent="-338138">
              <a:lnSpc>
                <a:spcPct val="100000"/>
              </a:lnSpc>
              <a:buFont typeface="Arial" panose="020B0604020202020204" pitchFamily="34" charset="0"/>
              <a:buChar char="•"/>
            </a:pPr>
            <a:r>
              <a:rPr kumimoji="1" lang="ja-JP" altLang="en-US" sz="2800" dirty="0"/>
              <a:t>類似画像毎に分類をおこない，各クラスに代表となる</a:t>
            </a:r>
            <a:r>
              <a:rPr kumimoji="1" lang="ja-JP" altLang="en-US" sz="2800" dirty="0">
                <a:solidFill>
                  <a:srgbClr val="C00000"/>
                </a:solidFill>
              </a:rPr>
              <a:t>特徴ベクトルをインデックス</a:t>
            </a:r>
            <a:r>
              <a:rPr lang="ja-JP" altLang="en-US" sz="2800" dirty="0">
                <a:solidFill>
                  <a:srgbClr val="C00000"/>
                </a:solidFill>
              </a:rPr>
              <a:t>として付与</a:t>
            </a:r>
            <a:r>
              <a:rPr lang="ja-JP" altLang="en-US" sz="2800" dirty="0"/>
              <a:t>することで，</a:t>
            </a:r>
            <a:r>
              <a:rPr kumimoji="1" lang="ja-JP" altLang="en-US" sz="2800" dirty="0"/>
              <a:t>シーン検索における</a:t>
            </a:r>
            <a:r>
              <a:rPr kumimoji="1" lang="ja-JP" altLang="en-US" sz="2800" dirty="0">
                <a:solidFill>
                  <a:srgbClr val="C00000"/>
                </a:solidFill>
              </a:rPr>
              <a:t>検索対象</a:t>
            </a:r>
            <a:r>
              <a:rPr kumimoji="1" lang="ja-JP" altLang="en-US" sz="2800" dirty="0"/>
              <a:t>とすることで，高速化を図る．</a:t>
            </a:r>
            <a:endParaRPr kumimoji="1" lang="en-US" altLang="ja-JP" sz="2800" dirty="0"/>
          </a:p>
        </p:txBody>
      </p:sp>
      <p:sp>
        <p:nvSpPr>
          <p:cNvPr id="4" name="スライド番号プレースホルダー 3">
            <a:extLst>
              <a:ext uri="{FF2B5EF4-FFF2-40B4-BE49-F238E27FC236}">
                <a16:creationId xmlns:a16="http://schemas.microsoft.com/office/drawing/2014/main" id="{2814AAAB-8184-20B6-813C-B8FDAAAA08C6}"/>
              </a:ext>
            </a:extLst>
          </p:cNvPr>
          <p:cNvSpPr>
            <a:spLocks noGrp="1"/>
          </p:cNvSpPr>
          <p:nvPr>
            <p:ph type="sldNum" sz="quarter" idx="12"/>
          </p:nvPr>
        </p:nvSpPr>
        <p:spPr/>
        <p:txBody>
          <a:bodyPr/>
          <a:lstStyle/>
          <a:p>
            <a:fld id="{67B4CE29-6554-4A3D-AFF4-5BC7E77D0C2D}" type="slidenum">
              <a:rPr kumimoji="1" lang="ja-JP" altLang="en-US" smtClean="0"/>
              <a:t>15</a:t>
            </a:fld>
            <a:endParaRPr kumimoji="1" lang="ja-JP" altLang="en-US"/>
          </a:p>
        </p:txBody>
      </p:sp>
    </p:spTree>
    <p:extLst>
      <p:ext uri="{BB962C8B-B14F-4D97-AF65-F5344CB8AC3E}">
        <p14:creationId xmlns:p14="http://schemas.microsoft.com/office/powerpoint/2010/main" val="99182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矢印: 五方向 35">
            <a:extLst>
              <a:ext uri="{FF2B5EF4-FFF2-40B4-BE49-F238E27FC236}">
                <a16:creationId xmlns:a16="http://schemas.microsoft.com/office/drawing/2014/main" id="{867B4D36-ABC7-C883-6931-896DB3F0D539}"/>
              </a:ext>
            </a:extLst>
          </p:cNvPr>
          <p:cNvSpPr/>
          <p:nvPr/>
        </p:nvSpPr>
        <p:spPr>
          <a:xfrm>
            <a:off x="10256849" y="2804312"/>
            <a:ext cx="1935152" cy="3425037"/>
          </a:xfrm>
          <a:prstGeom prst="homePlate">
            <a:avLst>
              <a:gd name="adj" fmla="val 0"/>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五方向 34">
            <a:extLst>
              <a:ext uri="{FF2B5EF4-FFF2-40B4-BE49-F238E27FC236}">
                <a16:creationId xmlns:a16="http://schemas.microsoft.com/office/drawing/2014/main" id="{AF4513CB-82A0-A3ED-6CE9-131932E48403}"/>
              </a:ext>
            </a:extLst>
          </p:cNvPr>
          <p:cNvSpPr/>
          <p:nvPr/>
        </p:nvSpPr>
        <p:spPr>
          <a:xfrm>
            <a:off x="923422" y="2804313"/>
            <a:ext cx="11268577" cy="3425037"/>
          </a:xfrm>
          <a:prstGeom prst="homePlat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77CE9A-5D16-FDD0-D22A-4EC4B2093195}"/>
              </a:ext>
            </a:extLst>
          </p:cNvPr>
          <p:cNvSpPr>
            <a:spLocks noGrp="1"/>
          </p:cNvSpPr>
          <p:nvPr>
            <p:ph type="title"/>
          </p:nvPr>
        </p:nvSpPr>
        <p:spPr/>
        <p:txBody>
          <a:bodyPr>
            <a:normAutofit/>
          </a:bodyPr>
          <a:lstStyle/>
          <a:p>
            <a:r>
              <a:rPr kumimoji="1" lang="en-US" altLang="ja-JP" dirty="0">
                <a:latin typeface="+mj-ea"/>
              </a:rPr>
              <a:t>Step-1</a:t>
            </a:r>
            <a:r>
              <a:rPr lang="ja-JP" altLang="en-US" dirty="0">
                <a:latin typeface="+mj-ea"/>
              </a:rPr>
              <a:t>：オートエンコーダの学習</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59D7B4A0-A4E2-C6A6-3293-EAB1293A980D}"/>
              </a:ext>
            </a:extLst>
          </p:cNvPr>
          <p:cNvSpPr>
            <a:spLocks noGrp="1"/>
          </p:cNvSpPr>
          <p:nvPr>
            <p:ph idx="1"/>
          </p:nvPr>
        </p:nvSpPr>
        <p:spPr>
          <a:xfrm>
            <a:off x="1220551" y="1330357"/>
            <a:ext cx="10414461" cy="1399413"/>
          </a:xfrm>
        </p:spPr>
        <p:txBody>
          <a:bodyPr anchor="ctr">
            <a:normAutofit/>
          </a:bodyPr>
          <a:lstStyle/>
          <a:p>
            <a:pPr marL="0" indent="0">
              <a:buNone/>
            </a:pPr>
            <a:r>
              <a:rPr kumimoji="1" lang="ja-JP" altLang="en-US" sz="3600" dirty="0">
                <a:latin typeface="Times New Roman" panose="02020603050405020304" pitchFamily="18" charset="0"/>
                <a:cs typeface="Times New Roman" panose="02020603050405020304" pitchFamily="18" charset="0"/>
              </a:rPr>
              <a:t>自然画像を用いてオートエンコーダを事前学習させる．</a:t>
            </a:r>
          </a:p>
        </p:txBody>
      </p:sp>
      <p:sp>
        <p:nvSpPr>
          <p:cNvPr id="4" name="スライド番号プレースホルダー 3">
            <a:extLst>
              <a:ext uri="{FF2B5EF4-FFF2-40B4-BE49-F238E27FC236}">
                <a16:creationId xmlns:a16="http://schemas.microsoft.com/office/drawing/2014/main" id="{126D18AF-A7D2-2A2A-2C36-FBC909AAC269}"/>
              </a:ext>
            </a:extLst>
          </p:cNvPr>
          <p:cNvSpPr>
            <a:spLocks noGrp="1"/>
          </p:cNvSpPr>
          <p:nvPr>
            <p:ph type="sldNum" sz="quarter" idx="12"/>
          </p:nvPr>
        </p:nvSpPr>
        <p:spPr/>
        <p:txBody>
          <a:bodyPr/>
          <a:lstStyle/>
          <a:p>
            <a:fld id="{CA1396DC-798B-45CA-9E8F-270F3373FB04}" type="slidenum">
              <a:rPr kumimoji="1" lang="ja-JP" altLang="en-US" smtClean="0"/>
              <a:t>16</a:t>
            </a:fld>
            <a:endParaRPr kumimoji="1" lang="ja-JP" altLang="en-US"/>
          </a:p>
        </p:txBody>
      </p:sp>
      <p:pic>
        <p:nvPicPr>
          <p:cNvPr id="6" name="table">
            <a:extLst>
              <a:ext uri="{FF2B5EF4-FFF2-40B4-BE49-F238E27FC236}">
                <a16:creationId xmlns:a16="http://schemas.microsoft.com/office/drawing/2014/main" id="{D522C0AC-0471-6413-73BA-118924ACDBBB}"/>
              </a:ext>
            </a:extLst>
          </p:cNvPr>
          <p:cNvPicPr>
            <a:picLocks noChangeAspect="1"/>
          </p:cNvPicPr>
          <p:nvPr/>
        </p:nvPicPr>
        <p:blipFill>
          <a:blip r:embed="rId3"/>
          <a:stretch>
            <a:fillRect/>
          </a:stretch>
        </p:blipFill>
        <p:spPr>
          <a:xfrm>
            <a:off x="5998902" y="3024598"/>
            <a:ext cx="313717" cy="1893320"/>
          </a:xfrm>
          <a:prstGeom prst="rect">
            <a:avLst/>
          </a:prstGeom>
        </p:spPr>
      </p:pic>
      <p:grpSp>
        <p:nvGrpSpPr>
          <p:cNvPr id="7" name="グループ化 6">
            <a:extLst>
              <a:ext uri="{FF2B5EF4-FFF2-40B4-BE49-F238E27FC236}">
                <a16:creationId xmlns:a16="http://schemas.microsoft.com/office/drawing/2014/main" id="{74BB781F-FDD6-C335-4934-DE6F2532E464}"/>
              </a:ext>
            </a:extLst>
          </p:cNvPr>
          <p:cNvGrpSpPr/>
          <p:nvPr/>
        </p:nvGrpSpPr>
        <p:grpSpPr>
          <a:xfrm>
            <a:off x="1220551" y="3202332"/>
            <a:ext cx="10048026" cy="2624619"/>
            <a:chOff x="1261559" y="16780645"/>
            <a:chExt cx="12181068" cy="3254628"/>
          </a:xfrm>
        </p:grpSpPr>
        <p:grpSp>
          <p:nvGrpSpPr>
            <p:cNvPr id="8" name="グループ化 7">
              <a:extLst>
                <a:ext uri="{FF2B5EF4-FFF2-40B4-BE49-F238E27FC236}">
                  <a16:creationId xmlns:a16="http://schemas.microsoft.com/office/drawing/2014/main" id="{921059A3-4A13-1D3B-AB3A-61AB30BE037E}"/>
                </a:ext>
              </a:extLst>
            </p:cNvPr>
            <p:cNvGrpSpPr/>
            <p:nvPr/>
          </p:nvGrpSpPr>
          <p:grpSpPr>
            <a:xfrm>
              <a:off x="4671613" y="16780646"/>
              <a:ext cx="1570271" cy="2366375"/>
              <a:chOff x="4671613" y="16780646"/>
              <a:chExt cx="1570271" cy="2366375"/>
            </a:xfrm>
          </p:grpSpPr>
          <p:sp>
            <p:nvSpPr>
              <p:cNvPr id="27" name="台形 26">
                <a:extLst>
                  <a:ext uri="{FF2B5EF4-FFF2-40B4-BE49-F238E27FC236}">
                    <a16:creationId xmlns:a16="http://schemas.microsoft.com/office/drawing/2014/main" id="{F22F93BF-4AF9-E149-F18A-6FF43064C206}"/>
                  </a:ext>
                </a:extLst>
              </p:cNvPr>
              <p:cNvSpPr/>
              <p:nvPr/>
            </p:nvSpPr>
            <p:spPr>
              <a:xfrm rot="5400000">
                <a:off x="4286138" y="17257027"/>
                <a:ext cx="2366375" cy="1413614"/>
              </a:xfrm>
              <a:prstGeom prst="trapezoid">
                <a:avLst>
                  <a:gd name="adj" fmla="val 37396"/>
                </a:avLst>
              </a:prstGeom>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8" name="テキスト ボックス 27">
                <a:extLst>
                  <a:ext uri="{FF2B5EF4-FFF2-40B4-BE49-F238E27FC236}">
                    <a16:creationId xmlns:a16="http://schemas.microsoft.com/office/drawing/2014/main" id="{738B74A4-E093-B6C9-03E9-87637711C811}"/>
                  </a:ext>
                </a:extLst>
              </p:cNvPr>
              <p:cNvSpPr txBox="1"/>
              <p:nvPr/>
            </p:nvSpPr>
            <p:spPr>
              <a:xfrm>
                <a:off x="4671613" y="17671793"/>
                <a:ext cx="1570271" cy="572482"/>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b="1" dirty="0">
                    <a:solidFill>
                      <a:schemeClr val="bg1"/>
                    </a:solidFill>
                    <a:latin typeface="Times New Roman" panose="02020603050405020304" pitchFamily="18" charset="0"/>
                    <a:cs typeface="Times New Roman" panose="02020603050405020304" pitchFamily="18" charset="0"/>
                  </a:rPr>
                  <a:t>Encoder</a:t>
                </a:r>
                <a:endParaRPr kumimoji="1" lang="ja-JP" alt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9" name="グループ化 8">
              <a:extLst>
                <a:ext uri="{FF2B5EF4-FFF2-40B4-BE49-F238E27FC236}">
                  <a16:creationId xmlns:a16="http://schemas.microsoft.com/office/drawing/2014/main" id="{BCFBC08E-1896-4757-A72D-DFEB6B9EE7B0}"/>
                </a:ext>
              </a:extLst>
            </p:cNvPr>
            <p:cNvGrpSpPr/>
            <p:nvPr/>
          </p:nvGrpSpPr>
          <p:grpSpPr>
            <a:xfrm>
              <a:off x="7987720" y="16780645"/>
              <a:ext cx="1519585" cy="2366377"/>
              <a:chOff x="8128955" y="17687647"/>
              <a:chExt cx="1510411" cy="2373957"/>
            </a:xfrm>
          </p:grpSpPr>
          <p:sp>
            <p:nvSpPr>
              <p:cNvPr id="25" name="台形 24">
                <a:extLst>
                  <a:ext uri="{FF2B5EF4-FFF2-40B4-BE49-F238E27FC236}">
                    <a16:creationId xmlns:a16="http://schemas.microsoft.com/office/drawing/2014/main" id="{982B1997-A630-4ED4-1122-A08E001A3C88}"/>
                  </a:ext>
                </a:extLst>
              </p:cNvPr>
              <p:cNvSpPr/>
              <p:nvPr/>
            </p:nvSpPr>
            <p:spPr>
              <a:xfrm rot="16200000">
                <a:off x="7666222" y="18172086"/>
                <a:ext cx="2373957" cy="1405080"/>
              </a:xfrm>
              <a:prstGeom prst="trapezoid">
                <a:avLst>
                  <a:gd name="adj" fmla="val 37396"/>
                </a:avLst>
              </a:prstGeom>
              <a:solidFill>
                <a:srgbClr val="FF9933"/>
              </a:solidFill>
              <a:ln w="38100">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6" name="テキスト ボックス 31">
                <a:extLst>
                  <a:ext uri="{FF2B5EF4-FFF2-40B4-BE49-F238E27FC236}">
                    <a16:creationId xmlns:a16="http://schemas.microsoft.com/office/drawing/2014/main" id="{D780F653-17CB-856C-D3A1-A479F358A6BD}"/>
                  </a:ext>
                </a:extLst>
              </p:cNvPr>
              <p:cNvSpPr txBox="1"/>
              <p:nvPr/>
            </p:nvSpPr>
            <p:spPr>
              <a:xfrm>
                <a:off x="8128955" y="18600888"/>
                <a:ext cx="1510411" cy="53602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200" b="1" dirty="0">
                    <a:solidFill>
                      <a:schemeClr val="bg1"/>
                    </a:solidFill>
                    <a:latin typeface="Times New Roman" panose="02020603050405020304" pitchFamily="18" charset="0"/>
                    <a:cs typeface="Times New Roman" panose="02020603050405020304" pitchFamily="18" charset="0"/>
                  </a:rPr>
                  <a:t>Decoder</a:t>
                </a:r>
                <a:endParaRPr kumimoji="1" lang="ja-JP" altLang="en-US" sz="2200" b="1" dirty="0">
                  <a:solidFill>
                    <a:schemeClr val="bg1"/>
                  </a:solidFill>
                  <a:latin typeface="Times New Roman" panose="02020603050405020304" pitchFamily="18" charset="0"/>
                  <a:cs typeface="Times New Roman" panose="02020603050405020304" pitchFamily="18" charset="0"/>
                </a:endParaRPr>
              </a:p>
            </p:txBody>
          </p:sp>
        </p:grpSp>
        <p:sp>
          <p:nvSpPr>
            <p:cNvPr id="10" name="矢印: 右 9">
              <a:extLst>
                <a:ext uri="{FF2B5EF4-FFF2-40B4-BE49-F238E27FC236}">
                  <a16:creationId xmlns:a16="http://schemas.microsoft.com/office/drawing/2014/main" id="{73536438-F157-86F7-13C0-DB33A32D0AC8}"/>
                </a:ext>
              </a:extLst>
            </p:cNvPr>
            <p:cNvSpPr/>
            <p:nvPr/>
          </p:nvSpPr>
          <p:spPr>
            <a:xfrm>
              <a:off x="6283474" y="17549616"/>
              <a:ext cx="452608" cy="757863"/>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1" name="矢印: 右 10">
              <a:extLst>
                <a:ext uri="{FF2B5EF4-FFF2-40B4-BE49-F238E27FC236}">
                  <a16:creationId xmlns:a16="http://schemas.microsoft.com/office/drawing/2014/main" id="{1342AECD-5F72-5499-2C32-73F602192F6E}"/>
                </a:ext>
              </a:extLst>
            </p:cNvPr>
            <p:cNvSpPr/>
            <p:nvPr/>
          </p:nvSpPr>
          <p:spPr>
            <a:xfrm>
              <a:off x="7487500" y="17581299"/>
              <a:ext cx="452608" cy="757863"/>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矢印: 右 11">
              <a:extLst>
                <a:ext uri="{FF2B5EF4-FFF2-40B4-BE49-F238E27FC236}">
                  <a16:creationId xmlns:a16="http://schemas.microsoft.com/office/drawing/2014/main" id="{156B76DF-99F1-AE10-FA87-C837F9DEC31E}"/>
                </a:ext>
              </a:extLst>
            </p:cNvPr>
            <p:cNvSpPr/>
            <p:nvPr/>
          </p:nvSpPr>
          <p:spPr>
            <a:xfrm>
              <a:off x="9602028" y="17250183"/>
              <a:ext cx="530678" cy="141589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3" name="矢印: 右 12">
              <a:extLst>
                <a:ext uri="{FF2B5EF4-FFF2-40B4-BE49-F238E27FC236}">
                  <a16:creationId xmlns:a16="http://schemas.microsoft.com/office/drawing/2014/main" id="{2717D3F2-E100-6B09-AA89-80533C8DBCA5}"/>
                </a:ext>
              </a:extLst>
            </p:cNvPr>
            <p:cNvSpPr/>
            <p:nvPr/>
          </p:nvSpPr>
          <p:spPr>
            <a:xfrm>
              <a:off x="3963360" y="17343424"/>
              <a:ext cx="583966" cy="132264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4" name="正方形/長方形 13">
              <a:extLst>
                <a:ext uri="{FF2B5EF4-FFF2-40B4-BE49-F238E27FC236}">
                  <a16:creationId xmlns:a16="http://schemas.microsoft.com/office/drawing/2014/main" id="{013B5088-1072-0B88-A48D-61B0F70265A1}"/>
                </a:ext>
              </a:extLst>
            </p:cNvPr>
            <p:cNvSpPr/>
            <p:nvPr/>
          </p:nvSpPr>
          <p:spPr>
            <a:xfrm>
              <a:off x="1261559" y="17117435"/>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5" name="正方形/長方形 14">
              <a:extLst>
                <a:ext uri="{FF2B5EF4-FFF2-40B4-BE49-F238E27FC236}">
                  <a16:creationId xmlns:a16="http://schemas.microsoft.com/office/drawing/2014/main" id="{E30E7789-8FEE-4E68-8133-F1CC469D3781}"/>
                </a:ext>
              </a:extLst>
            </p:cNvPr>
            <p:cNvSpPr/>
            <p:nvPr/>
          </p:nvSpPr>
          <p:spPr>
            <a:xfrm>
              <a:off x="1413959" y="17270597"/>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6" name="正方形/長方形 15">
              <a:extLst>
                <a:ext uri="{FF2B5EF4-FFF2-40B4-BE49-F238E27FC236}">
                  <a16:creationId xmlns:a16="http://schemas.microsoft.com/office/drawing/2014/main" id="{0F300178-372B-6DE2-FC16-11452E017378}"/>
                </a:ext>
              </a:extLst>
            </p:cNvPr>
            <p:cNvSpPr/>
            <p:nvPr/>
          </p:nvSpPr>
          <p:spPr>
            <a:xfrm>
              <a:off x="1566359" y="17422997"/>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17" name="グラフィックス 47" descr="さくら 単色塗りつぶし">
              <a:extLst>
                <a:ext uri="{FF2B5EF4-FFF2-40B4-BE49-F238E27FC236}">
                  <a16:creationId xmlns:a16="http://schemas.microsoft.com/office/drawing/2014/main" id="{DBDB3E69-481A-C10C-1B39-DAD62E04A0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0526" y="17485483"/>
              <a:ext cx="1180591" cy="1180591"/>
            </a:xfrm>
            <a:prstGeom prst="rect">
              <a:avLst/>
            </a:prstGeom>
          </p:spPr>
        </p:pic>
        <p:sp>
          <p:nvSpPr>
            <p:cNvPr id="18" name="正方形/長方形 17">
              <a:extLst>
                <a:ext uri="{FF2B5EF4-FFF2-40B4-BE49-F238E27FC236}">
                  <a16:creationId xmlns:a16="http://schemas.microsoft.com/office/drawing/2014/main" id="{4FB55A56-D8D7-816E-26DC-17450A5BCBB4}"/>
                </a:ext>
              </a:extLst>
            </p:cNvPr>
            <p:cNvSpPr/>
            <p:nvPr/>
          </p:nvSpPr>
          <p:spPr>
            <a:xfrm>
              <a:off x="10842239" y="17154066"/>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正方形/長方形 18">
              <a:extLst>
                <a:ext uri="{FF2B5EF4-FFF2-40B4-BE49-F238E27FC236}">
                  <a16:creationId xmlns:a16="http://schemas.microsoft.com/office/drawing/2014/main" id="{85517715-B0CC-C1F1-CD61-E6E387DAF60A}"/>
                </a:ext>
              </a:extLst>
            </p:cNvPr>
            <p:cNvSpPr/>
            <p:nvPr/>
          </p:nvSpPr>
          <p:spPr>
            <a:xfrm>
              <a:off x="10994639" y="17307228"/>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0" name="正方形/長方形 19">
              <a:extLst>
                <a:ext uri="{FF2B5EF4-FFF2-40B4-BE49-F238E27FC236}">
                  <a16:creationId xmlns:a16="http://schemas.microsoft.com/office/drawing/2014/main" id="{AAC06ACC-F110-C274-595F-7B3E47DC33D8}"/>
                </a:ext>
              </a:extLst>
            </p:cNvPr>
            <p:cNvSpPr/>
            <p:nvPr/>
          </p:nvSpPr>
          <p:spPr>
            <a:xfrm>
              <a:off x="11147039" y="17459628"/>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21" name="グラフィックス 51" descr="さくら 単色塗りつぶし">
              <a:extLst>
                <a:ext uri="{FF2B5EF4-FFF2-40B4-BE49-F238E27FC236}">
                  <a16:creationId xmlns:a16="http://schemas.microsoft.com/office/drawing/2014/main" id="{32903BEA-877F-63EA-92D1-0D45C03990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41206" y="17522114"/>
              <a:ext cx="1180591" cy="1180591"/>
            </a:xfrm>
            <a:prstGeom prst="rect">
              <a:avLst/>
            </a:prstGeom>
          </p:spPr>
        </p:pic>
        <p:sp>
          <p:nvSpPr>
            <p:cNvPr id="22" name="テキスト ボックス 63">
              <a:extLst>
                <a:ext uri="{FF2B5EF4-FFF2-40B4-BE49-F238E27FC236}">
                  <a16:creationId xmlns:a16="http://schemas.microsoft.com/office/drawing/2014/main" id="{6593B852-E239-3557-6742-6559C75EFAF5}"/>
                </a:ext>
              </a:extLst>
            </p:cNvPr>
            <p:cNvSpPr txBox="1"/>
            <p:nvPr/>
          </p:nvSpPr>
          <p:spPr>
            <a:xfrm>
              <a:off x="1488090" y="19462791"/>
              <a:ext cx="1806294" cy="572482"/>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自然画像</a:t>
              </a:r>
            </a:p>
          </p:txBody>
        </p:sp>
        <p:sp>
          <p:nvSpPr>
            <p:cNvPr id="23" name="テキスト ボックス 64">
              <a:extLst>
                <a:ext uri="{FF2B5EF4-FFF2-40B4-BE49-F238E27FC236}">
                  <a16:creationId xmlns:a16="http://schemas.microsoft.com/office/drawing/2014/main" id="{F952BEAB-CE2F-E095-8AF2-4213969E65E6}"/>
                </a:ext>
              </a:extLst>
            </p:cNvPr>
            <p:cNvSpPr txBox="1"/>
            <p:nvPr/>
          </p:nvSpPr>
          <p:spPr>
            <a:xfrm>
              <a:off x="10341369" y="19462791"/>
              <a:ext cx="3101258" cy="572482"/>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生成画像</a:t>
              </a:r>
            </a:p>
          </p:txBody>
        </p:sp>
        <p:sp>
          <p:nvSpPr>
            <p:cNvPr id="24" name="テキスト ボックス 65">
              <a:extLst>
                <a:ext uri="{FF2B5EF4-FFF2-40B4-BE49-F238E27FC236}">
                  <a16:creationId xmlns:a16="http://schemas.microsoft.com/office/drawing/2014/main" id="{E8336960-C6DD-5A6E-4F1F-FA504379A0F6}"/>
                </a:ext>
              </a:extLst>
            </p:cNvPr>
            <p:cNvSpPr txBox="1"/>
            <p:nvPr/>
          </p:nvSpPr>
          <p:spPr>
            <a:xfrm>
              <a:off x="5903197" y="19415086"/>
              <a:ext cx="2345955" cy="572483"/>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特徴ベクトル</a:t>
              </a:r>
            </a:p>
          </p:txBody>
        </p:sp>
      </p:grpSp>
      <p:pic>
        <p:nvPicPr>
          <p:cNvPr id="33" name="table">
            <a:extLst>
              <a:ext uri="{FF2B5EF4-FFF2-40B4-BE49-F238E27FC236}">
                <a16:creationId xmlns:a16="http://schemas.microsoft.com/office/drawing/2014/main" id="{6501B12C-53CC-D538-7718-3B3F3F8579DE}"/>
              </a:ext>
            </a:extLst>
          </p:cNvPr>
          <p:cNvPicPr>
            <a:picLocks noChangeAspect="1"/>
          </p:cNvPicPr>
          <p:nvPr/>
        </p:nvPicPr>
        <p:blipFill>
          <a:blip r:embed="rId3"/>
          <a:stretch>
            <a:fillRect/>
          </a:stretch>
        </p:blipFill>
        <p:spPr>
          <a:xfrm>
            <a:off x="5905743" y="3123139"/>
            <a:ext cx="313717" cy="1893320"/>
          </a:xfrm>
          <a:prstGeom prst="rect">
            <a:avLst/>
          </a:prstGeom>
        </p:spPr>
      </p:pic>
      <p:pic>
        <p:nvPicPr>
          <p:cNvPr id="34" name="table">
            <a:extLst>
              <a:ext uri="{FF2B5EF4-FFF2-40B4-BE49-F238E27FC236}">
                <a16:creationId xmlns:a16="http://schemas.microsoft.com/office/drawing/2014/main" id="{4A745CEC-0FFC-7CA1-0318-CAB679374DE7}"/>
              </a:ext>
            </a:extLst>
          </p:cNvPr>
          <p:cNvPicPr>
            <a:picLocks noChangeAspect="1"/>
          </p:cNvPicPr>
          <p:nvPr/>
        </p:nvPicPr>
        <p:blipFill>
          <a:blip r:embed="rId3"/>
          <a:stretch>
            <a:fillRect/>
          </a:stretch>
        </p:blipFill>
        <p:spPr>
          <a:xfrm>
            <a:off x="5803744" y="3205223"/>
            <a:ext cx="313717" cy="1893320"/>
          </a:xfrm>
          <a:prstGeom prst="rect">
            <a:avLst/>
          </a:prstGeom>
        </p:spPr>
      </p:pic>
      <p:sp>
        <p:nvSpPr>
          <p:cNvPr id="37" name="テキスト ボックス 65">
            <a:extLst>
              <a:ext uri="{FF2B5EF4-FFF2-40B4-BE49-F238E27FC236}">
                <a16:creationId xmlns:a16="http://schemas.microsoft.com/office/drawing/2014/main" id="{1AA1D7E5-FAB0-4EFC-95C2-B5EDEE8539D5}"/>
              </a:ext>
            </a:extLst>
          </p:cNvPr>
          <p:cNvSpPr txBox="1"/>
          <p:nvPr/>
        </p:nvSpPr>
        <p:spPr>
          <a:xfrm>
            <a:off x="5620867" y="2500883"/>
            <a:ext cx="993188" cy="457774"/>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rPr>
              <a:t>n</a:t>
            </a: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次元</a:t>
            </a:r>
          </a:p>
        </p:txBody>
      </p:sp>
    </p:spTree>
    <p:extLst>
      <p:ext uri="{BB962C8B-B14F-4D97-AF65-F5344CB8AC3E}">
        <p14:creationId xmlns:p14="http://schemas.microsoft.com/office/powerpoint/2010/main" val="275805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矢印: 五方向 24">
            <a:extLst>
              <a:ext uri="{FF2B5EF4-FFF2-40B4-BE49-F238E27FC236}">
                <a16:creationId xmlns:a16="http://schemas.microsoft.com/office/drawing/2014/main" id="{841E8A86-82F0-55F3-FFB5-C9EA6589540C}"/>
              </a:ext>
            </a:extLst>
          </p:cNvPr>
          <p:cNvSpPr/>
          <p:nvPr/>
        </p:nvSpPr>
        <p:spPr>
          <a:xfrm>
            <a:off x="10191284" y="2804312"/>
            <a:ext cx="2000716" cy="3425037"/>
          </a:xfrm>
          <a:prstGeom prst="homePlate">
            <a:avLst>
              <a:gd name="adj" fmla="val 0"/>
            </a:avLst>
          </a:prstGeom>
          <a:solidFill>
            <a:srgbClr val="A3C7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五方向 21">
            <a:extLst>
              <a:ext uri="{FF2B5EF4-FFF2-40B4-BE49-F238E27FC236}">
                <a16:creationId xmlns:a16="http://schemas.microsoft.com/office/drawing/2014/main" id="{A9885DFC-F91E-34AE-22D7-2E8B8609DE9B}"/>
              </a:ext>
            </a:extLst>
          </p:cNvPr>
          <p:cNvSpPr/>
          <p:nvPr/>
        </p:nvSpPr>
        <p:spPr>
          <a:xfrm>
            <a:off x="0" y="2804312"/>
            <a:ext cx="12192001" cy="3425037"/>
          </a:xfrm>
          <a:prstGeom prst="homePlate">
            <a:avLst>
              <a:gd name="adj" fmla="val 38934"/>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五方向 22">
            <a:extLst>
              <a:ext uri="{FF2B5EF4-FFF2-40B4-BE49-F238E27FC236}">
                <a16:creationId xmlns:a16="http://schemas.microsoft.com/office/drawing/2014/main" id="{F3EC8231-0B4E-CA92-6418-CF63525AE4B6}"/>
              </a:ext>
            </a:extLst>
          </p:cNvPr>
          <p:cNvSpPr/>
          <p:nvPr/>
        </p:nvSpPr>
        <p:spPr>
          <a:xfrm>
            <a:off x="0" y="2804312"/>
            <a:ext cx="922633" cy="3425037"/>
          </a:xfrm>
          <a:prstGeom prst="homePlate">
            <a:avLst>
              <a:gd name="adj" fmla="val 100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93B54BA-EF23-9F17-0B16-2413C4744901}"/>
              </a:ext>
            </a:extLst>
          </p:cNvPr>
          <p:cNvSpPr>
            <a:spLocks noGrp="1"/>
          </p:cNvSpPr>
          <p:nvPr>
            <p:ph type="title"/>
          </p:nvPr>
        </p:nvSpPr>
        <p:spPr>
          <a:xfrm>
            <a:off x="922633" y="299782"/>
            <a:ext cx="10485120" cy="837522"/>
          </a:xfrm>
        </p:spPr>
        <p:txBody>
          <a:bodyPr>
            <a:noAutofit/>
          </a:bodyPr>
          <a:lstStyle/>
          <a:p>
            <a:r>
              <a:rPr kumimoji="1" lang="en-US" altLang="ja-JP" dirty="0">
                <a:latin typeface="+mj-ea"/>
              </a:rPr>
              <a:t>Step-2</a:t>
            </a:r>
            <a:r>
              <a:rPr kumimoji="1" lang="ja-JP" altLang="en-US" dirty="0">
                <a:latin typeface="+mj-ea"/>
              </a:rPr>
              <a:t>：</a:t>
            </a:r>
            <a:r>
              <a:rPr lang="ja-JP" altLang="en-US" dirty="0">
                <a:latin typeface="+mj-ea"/>
              </a:rPr>
              <a:t>画像特徴抽出</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C389678-D6CD-4DBC-5770-A09D406D5AE8}"/>
              </a:ext>
            </a:extLst>
          </p:cNvPr>
          <p:cNvSpPr>
            <a:spLocks noGrp="1"/>
          </p:cNvSpPr>
          <p:nvPr>
            <p:ph idx="1"/>
          </p:nvPr>
        </p:nvSpPr>
        <p:spPr>
          <a:xfrm>
            <a:off x="1097280" y="1275199"/>
            <a:ext cx="10058400" cy="1545901"/>
          </a:xfrm>
        </p:spPr>
        <p:txBody>
          <a:bodyPr anchor="ctr">
            <a:noAutofit/>
          </a:bodyPr>
          <a:lstStyle/>
          <a:p>
            <a:pPr marL="0" indent="0">
              <a:lnSpc>
                <a:spcPct val="100000"/>
              </a:lnSpc>
              <a:buNone/>
            </a:pPr>
            <a:r>
              <a:rPr lang="ja-JP" altLang="en-US" sz="3200" dirty="0"/>
              <a:t>事前学習済みオートエンコーダのエンコーダー部分を用いて，モニタリング画像を特徴ベクトルへ変換する．</a:t>
            </a:r>
            <a:endParaRPr kumimoji="1" lang="en-US" altLang="ja-JP" sz="3200" dirty="0"/>
          </a:p>
        </p:txBody>
      </p:sp>
      <p:sp>
        <p:nvSpPr>
          <p:cNvPr id="4" name="スライド番号プレースホルダー 3">
            <a:extLst>
              <a:ext uri="{FF2B5EF4-FFF2-40B4-BE49-F238E27FC236}">
                <a16:creationId xmlns:a16="http://schemas.microsoft.com/office/drawing/2014/main" id="{A9B0663C-EF95-F092-95E3-AA09DD14E62E}"/>
              </a:ext>
            </a:extLst>
          </p:cNvPr>
          <p:cNvSpPr>
            <a:spLocks noGrp="1"/>
          </p:cNvSpPr>
          <p:nvPr>
            <p:ph type="sldNum" sz="quarter" idx="12"/>
          </p:nvPr>
        </p:nvSpPr>
        <p:spPr/>
        <p:txBody>
          <a:bodyPr/>
          <a:lstStyle/>
          <a:p>
            <a:fld id="{CA1396DC-798B-45CA-9E8F-270F3373FB04}" type="slidenum">
              <a:rPr kumimoji="1" lang="ja-JP" altLang="en-US" smtClean="0"/>
              <a:t>17</a:t>
            </a:fld>
            <a:endParaRPr kumimoji="1" lang="ja-JP" altLang="en-US"/>
          </a:p>
        </p:txBody>
      </p:sp>
      <p:pic>
        <p:nvPicPr>
          <p:cNvPr id="6" name="table">
            <a:extLst>
              <a:ext uri="{FF2B5EF4-FFF2-40B4-BE49-F238E27FC236}">
                <a16:creationId xmlns:a16="http://schemas.microsoft.com/office/drawing/2014/main" id="{97906BBB-B35D-5DCC-4DCE-790C795BDBF8}"/>
              </a:ext>
            </a:extLst>
          </p:cNvPr>
          <p:cNvPicPr>
            <a:picLocks noChangeAspect="1"/>
          </p:cNvPicPr>
          <p:nvPr/>
        </p:nvPicPr>
        <p:blipFill>
          <a:blip r:embed="rId3"/>
          <a:stretch>
            <a:fillRect/>
          </a:stretch>
        </p:blipFill>
        <p:spPr>
          <a:xfrm>
            <a:off x="8997907" y="3147424"/>
            <a:ext cx="242779" cy="1766350"/>
          </a:xfrm>
          <a:prstGeom prst="rect">
            <a:avLst/>
          </a:prstGeom>
        </p:spPr>
      </p:pic>
      <p:sp>
        <p:nvSpPr>
          <p:cNvPr id="13" name="台形 12">
            <a:extLst>
              <a:ext uri="{FF2B5EF4-FFF2-40B4-BE49-F238E27FC236}">
                <a16:creationId xmlns:a16="http://schemas.microsoft.com/office/drawing/2014/main" id="{40CF40C5-8EC1-C508-02B8-844E5B1AA92E}"/>
              </a:ext>
            </a:extLst>
          </p:cNvPr>
          <p:cNvSpPr/>
          <p:nvPr/>
        </p:nvSpPr>
        <p:spPr>
          <a:xfrm rot="5400000">
            <a:off x="5579127" y="3101836"/>
            <a:ext cx="1578670" cy="1857526"/>
          </a:xfrm>
          <a:prstGeom prst="trapezoid">
            <a:avLst>
              <a:gd name="adj" fmla="val 21332"/>
            </a:avLst>
          </a:prstGeom>
          <a:solidFill>
            <a:srgbClr val="00B0F0"/>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4" name="正方形/長方形 13">
            <a:extLst>
              <a:ext uri="{FF2B5EF4-FFF2-40B4-BE49-F238E27FC236}">
                <a16:creationId xmlns:a16="http://schemas.microsoft.com/office/drawing/2014/main" id="{C7BC1FDB-F48A-24B8-1F39-D4F62F65249C}"/>
              </a:ext>
            </a:extLst>
          </p:cNvPr>
          <p:cNvSpPr/>
          <p:nvPr/>
        </p:nvSpPr>
        <p:spPr>
          <a:xfrm>
            <a:off x="2281515" y="3277947"/>
            <a:ext cx="1099221" cy="1021935"/>
          </a:xfrm>
          <a:prstGeom prst="rect">
            <a:avLst/>
          </a:prstGeom>
          <a:solidFill>
            <a:schemeClr val="accent1">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5" name="矢印: 右 14">
            <a:extLst>
              <a:ext uri="{FF2B5EF4-FFF2-40B4-BE49-F238E27FC236}">
                <a16:creationId xmlns:a16="http://schemas.microsoft.com/office/drawing/2014/main" id="{8D93EFF2-EFD9-FD9E-F0EC-B6C4B5173E60}"/>
              </a:ext>
            </a:extLst>
          </p:cNvPr>
          <p:cNvSpPr/>
          <p:nvPr/>
        </p:nvSpPr>
        <p:spPr>
          <a:xfrm>
            <a:off x="4229564" y="3429000"/>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6" name="テキスト ボックス 78">
            <a:extLst>
              <a:ext uri="{FF2B5EF4-FFF2-40B4-BE49-F238E27FC236}">
                <a16:creationId xmlns:a16="http://schemas.microsoft.com/office/drawing/2014/main" id="{BB687D3B-B685-F278-9EBD-434F31E0DAA2}"/>
              </a:ext>
            </a:extLst>
          </p:cNvPr>
          <p:cNvSpPr txBox="1"/>
          <p:nvPr/>
        </p:nvSpPr>
        <p:spPr>
          <a:xfrm>
            <a:off x="5539652" y="3726102"/>
            <a:ext cx="1857527" cy="584775"/>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3200" b="1" dirty="0">
                <a:solidFill>
                  <a:schemeClr val="bg1"/>
                </a:solidFill>
                <a:latin typeface="Times New Roman" panose="02020603050405020304" pitchFamily="18" charset="0"/>
                <a:cs typeface="Times New Roman" panose="02020603050405020304" pitchFamily="18" charset="0"/>
              </a:rPr>
              <a:t>Encoder</a:t>
            </a:r>
            <a:endParaRPr kumimoji="1" lang="ja-JP" altLang="en-US" sz="3200" b="1" dirty="0">
              <a:solidFill>
                <a:schemeClr val="bg1"/>
              </a:solidFill>
              <a:latin typeface="Times New Roman" panose="02020603050405020304" pitchFamily="18" charset="0"/>
              <a:cs typeface="Times New Roman" panose="02020603050405020304" pitchFamily="18" charset="0"/>
            </a:endParaRPr>
          </a:p>
        </p:txBody>
      </p:sp>
      <p:sp>
        <p:nvSpPr>
          <p:cNvPr id="17" name="矢印: 右 16">
            <a:extLst>
              <a:ext uri="{FF2B5EF4-FFF2-40B4-BE49-F238E27FC236}">
                <a16:creationId xmlns:a16="http://schemas.microsoft.com/office/drawing/2014/main" id="{7E0DC198-1266-D0E6-CAEC-F61838C114C2}"/>
              </a:ext>
            </a:extLst>
          </p:cNvPr>
          <p:cNvSpPr/>
          <p:nvPr/>
        </p:nvSpPr>
        <p:spPr>
          <a:xfrm>
            <a:off x="7824156" y="3507522"/>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8" name="正方形/長方形 17">
            <a:extLst>
              <a:ext uri="{FF2B5EF4-FFF2-40B4-BE49-F238E27FC236}">
                <a16:creationId xmlns:a16="http://schemas.microsoft.com/office/drawing/2014/main" id="{092E85C9-300E-F57C-9186-D35F7AD5B80D}"/>
              </a:ext>
            </a:extLst>
          </p:cNvPr>
          <p:cNvSpPr/>
          <p:nvPr/>
        </p:nvSpPr>
        <p:spPr>
          <a:xfrm>
            <a:off x="2445601" y="3441537"/>
            <a:ext cx="1099221" cy="1021935"/>
          </a:xfrm>
          <a:prstGeom prst="rect">
            <a:avLst/>
          </a:prstGeom>
          <a:solidFill>
            <a:schemeClr val="accent1">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正方形/長方形 18">
            <a:extLst>
              <a:ext uri="{FF2B5EF4-FFF2-40B4-BE49-F238E27FC236}">
                <a16:creationId xmlns:a16="http://schemas.microsoft.com/office/drawing/2014/main" id="{75DDB8EA-BFF6-8782-699B-4D94CACA9576}"/>
              </a:ext>
            </a:extLst>
          </p:cNvPr>
          <p:cNvSpPr/>
          <p:nvPr/>
        </p:nvSpPr>
        <p:spPr>
          <a:xfrm>
            <a:off x="2587826" y="3586046"/>
            <a:ext cx="1099221" cy="1021935"/>
          </a:xfrm>
          <a:prstGeom prst="rect">
            <a:avLst/>
          </a:prstGeom>
          <a:solidFill>
            <a:schemeClr val="accent1">
              <a:lumMod val="20000"/>
              <a:lumOff val="8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20" name="グラフィックス 77" descr="農業 枠線">
            <a:extLst>
              <a:ext uri="{FF2B5EF4-FFF2-40B4-BE49-F238E27FC236}">
                <a16:creationId xmlns:a16="http://schemas.microsoft.com/office/drawing/2014/main" id="{5D01295F-F558-F11C-CA35-F14BCE5C43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4686" y="3586046"/>
            <a:ext cx="1034292" cy="1022649"/>
          </a:xfrm>
          <a:prstGeom prst="rect">
            <a:avLst/>
          </a:prstGeom>
        </p:spPr>
      </p:pic>
      <p:pic>
        <p:nvPicPr>
          <p:cNvPr id="21" name="グラフィックス 70" descr="カメラ 単色塗りつぶし">
            <a:extLst>
              <a:ext uri="{FF2B5EF4-FFF2-40B4-BE49-F238E27FC236}">
                <a16:creationId xmlns:a16="http://schemas.microsoft.com/office/drawing/2014/main" id="{2290439C-564B-8773-589B-720E578DF7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9407" y="3750460"/>
            <a:ext cx="1262038" cy="1258442"/>
          </a:xfrm>
          <a:prstGeom prst="rect">
            <a:avLst/>
          </a:prstGeom>
        </p:spPr>
      </p:pic>
      <p:pic>
        <p:nvPicPr>
          <p:cNvPr id="8" name="table">
            <a:extLst>
              <a:ext uri="{FF2B5EF4-FFF2-40B4-BE49-F238E27FC236}">
                <a16:creationId xmlns:a16="http://schemas.microsoft.com/office/drawing/2014/main" id="{FE97ED01-DC5D-9704-B63B-E026E11380AC}"/>
              </a:ext>
            </a:extLst>
          </p:cNvPr>
          <p:cNvPicPr>
            <a:picLocks noChangeAspect="1"/>
          </p:cNvPicPr>
          <p:nvPr/>
        </p:nvPicPr>
        <p:blipFill>
          <a:blip r:embed="rId8"/>
          <a:stretch>
            <a:fillRect/>
          </a:stretch>
        </p:blipFill>
        <p:spPr>
          <a:xfrm>
            <a:off x="9399916" y="3147424"/>
            <a:ext cx="242779" cy="1766350"/>
          </a:xfrm>
          <a:prstGeom prst="rect">
            <a:avLst/>
          </a:prstGeom>
        </p:spPr>
      </p:pic>
      <p:pic>
        <p:nvPicPr>
          <p:cNvPr id="9" name="table">
            <a:extLst>
              <a:ext uri="{FF2B5EF4-FFF2-40B4-BE49-F238E27FC236}">
                <a16:creationId xmlns:a16="http://schemas.microsoft.com/office/drawing/2014/main" id="{8AEC8901-C3D3-D7B5-C56A-BDF80D440C16}"/>
              </a:ext>
            </a:extLst>
          </p:cNvPr>
          <p:cNvPicPr>
            <a:picLocks noChangeAspect="1"/>
          </p:cNvPicPr>
          <p:nvPr/>
        </p:nvPicPr>
        <p:blipFill>
          <a:blip r:embed="rId9"/>
          <a:stretch>
            <a:fillRect/>
          </a:stretch>
        </p:blipFill>
        <p:spPr>
          <a:xfrm>
            <a:off x="9804905" y="3159463"/>
            <a:ext cx="242779" cy="1766350"/>
          </a:xfrm>
          <a:prstGeom prst="rect">
            <a:avLst/>
          </a:prstGeom>
        </p:spPr>
      </p:pic>
      <p:sp>
        <p:nvSpPr>
          <p:cNvPr id="10" name="テキスト ボックス 105">
            <a:extLst>
              <a:ext uri="{FF2B5EF4-FFF2-40B4-BE49-F238E27FC236}">
                <a16:creationId xmlns:a16="http://schemas.microsoft.com/office/drawing/2014/main" id="{7BC207CC-53CE-1C23-6AAB-F29FB0D4C085}"/>
              </a:ext>
            </a:extLst>
          </p:cNvPr>
          <p:cNvSpPr txBox="1"/>
          <p:nvPr/>
        </p:nvSpPr>
        <p:spPr>
          <a:xfrm>
            <a:off x="8272277" y="5037432"/>
            <a:ext cx="2883403" cy="387798"/>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特徴ベクトル</a:t>
            </a:r>
          </a:p>
        </p:txBody>
      </p:sp>
      <p:sp>
        <p:nvSpPr>
          <p:cNvPr id="11" name="テキスト ボックス 106">
            <a:extLst>
              <a:ext uri="{FF2B5EF4-FFF2-40B4-BE49-F238E27FC236}">
                <a16:creationId xmlns:a16="http://schemas.microsoft.com/office/drawing/2014/main" id="{40B3C44D-BFEA-DAB5-2ABF-C057C377C70D}"/>
              </a:ext>
            </a:extLst>
          </p:cNvPr>
          <p:cNvSpPr txBox="1"/>
          <p:nvPr/>
        </p:nvSpPr>
        <p:spPr>
          <a:xfrm>
            <a:off x="1200022" y="5037432"/>
            <a:ext cx="2562728" cy="387798"/>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モニタリング画像</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テキスト ボックス 111">
            <a:extLst>
              <a:ext uri="{FF2B5EF4-FFF2-40B4-BE49-F238E27FC236}">
                <a16:creationId xmlns:a16="http://schemas.microsoft.com/office/drawing/2014/main" id="{57640C68-2FFF-97F8-D450-F5EAF2C6D742}"/>
              </a:ext>
            </a:extLst>
          </p:cNvPr>
          <p:cNvSpPr txBox="1"/>
          <p:nvPr/>
        </p:nvSpPr>
        <p:spPr>
          <a:xfrm>
            <a:off x="10047684" y="3838217"/>
            <a:ext cx="110799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t>・・・</a:t>
            </a:r>
          </a:p>
        </p:txBody>
      </p:sp>
      <p:sp>
        <p:nvSpPr>
          <p:cNvPr id="24" name="テキスト ボックス 105">
            <a:extLst>
              <a:ext uri="{FF2B5EF4-FFF2-40B4-BE49-F238E27FC236}">
                <a16:creationId xmlns:a16="http://schemas.microsoft.com/office/drawing/2014/main" id="{3B778427-1546-696A-6887-AFE3ECA9F22E}"/>
              </a:ext>
            </a:extLst>
          </p:cNvPr>
          <p:cNvSpPr txBox="1"/>
          <p:nvPr/>
        </p:nvSpPr>
        <p:spPr>
          <a:xfrm>
            <a:off x="4926760" y="5037432"/>
            <a:ext cx="2883403" cy="683264"/>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オートエンコーダの</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エンコーダ部分</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117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矢印: 五方向 109">
            <a:extLst>
              <a:ext uri="{FF2B5EF4-FFF2-40B4-BE49-F238E27FC236}">
                <a16:creationId xmlns:a16="http://schemas.microsoft.com/office/drawing/2014/main" id="{537AE9B2-0670-422A-BB28-E1FEFAC6F4C1}"/>
              </a:ext>
            </a:extLst>
          </p:cNvPr>
          <p:cNvSpPr/>
          <p:nvPr/>
        </p:nvSpPr>
        <p:spPr>
          <a:xfrm>
            <a:off x="11155680" y="3439474"/>
            <a:ext cx="1049572" cy="2800349"/>
          </a:xfrm>
          <a:prstGeom prst="homePlat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矢印: 五方向 107">
            <a:extLst>
              <a:ext uri="{FF2B5EF4-FFF2-40B4-BE49-F238E27FC236}">
                <a16:creationId xmlns:a16="http://schemas.microsoft.com/office/drawing/2014/main" id="{EAF4F0EA-CB39-4D22-AEAD-C6E3B7211EEB}"/>
              </a:ext>
            </a:extLst>
          </p:cNvPr>
          <p:cNvSpPr/>
          <p:nvPr/>
        </p:nvSpPr>
        <p:spPr>
          <a:xfrm>
            <a:off x="0" y="3434237"/>
            <a:ext cx="12192001" cy="2800349"/>
          </a:xfrm>
          <a:prstGeom prst="homePlate">
            <a:avLst>
              <a:gd name="adj" fmla="val 16768"/>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矢印: 五方向 108">
            <a:extLst>
              <a:ext uri="{FF2B5EF4-FFF2-40B4-BE49-F238E27FC236}">
                <a16:creationId xmlns:a16="http://schemas.microsoft.com/office/drawing/2014/main" id="{7B833EA6-CA17-473B-B29F-72B0B0DDE957}"/>
              </a:ext>
            </a:extLst>
          </p:cNvPr>
          <p:cNvSpPr/>
          <p:nvPr/>
        </p:nvSpPr>
        <p:spPr>
          <a:xfrm>
            <a:off x="-2" y="3429000"/>
            <a:ext cx="1172528" cy="2800349"/>
          </a:xfrm>
          <a:prstGeom prst="homePlate">
            <a:avLst>
              <a:gd name="adj" fmla="val 23810"/>
            </a:avLst>
          </a:prstGeom>
          <a:solidFill>
            <a:srgbClr val="A3C7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BC0702-C8BF-4346-BE58-3A049ACE043C}"/>
              </a:ext>
            </a:extLst>
          </p:cNvPr>
          <p:cNvSpPr>
            <a:spLocks noGrp="1"/>
          </p:cNvSpPr>
          <p:nvPr>
            <p:ph type="title"/>
          </p:nvPr>
        </p:nvSpPr>
        <p:spPr/>
        <p:txBody>
          <a:bodyPr>
            <a:normAutofit fontScale="90000"/>
          </a:bodyPr>
          <a:lstStyle/>
          <a:p>
            <a:r>
              <a:rPr kumimoji="1" lang="en-US" altLang="ja-JP" dirty="0">
                <a:latin typeface="+mj-ea"/>
              </a:rPr>
              <a:t>Step-3:</a:t>
            </a:r>
            <a:r>
              <a:rPr kumimoji="1" lang="ja-JP" altLang="en-US" dirty="0">
                <a:latin typeface="+mj-ea"/>
              </a:rPr>
              <a:t>距離学習ニューラルネットワーク</a:t>
            </a:r>
          </a:p>
        </p:txBody>
      </p:sp>
      <p:sp>
        <p:nvSpPr>
          <p:cNvPr id="3" name="コンテンツ プレースホルダー 2">
            <a:extLst>
              <a:ext uri="{FF2B5EF4-FFF2-40B4-BE49-F238E27FC236}">
                <a16:creationId xmlns:a16="http://schemas.microsoft.com/office/drawing/2014/main" id="{CA9AC550-2BBE-72EC-B43B-93CD3EDDE2F9}"/>
              </a:ext>
            </a:extLst>
          </p:cNvPr>
          <p:cNvSpPr>
            <a:spLocks noGrp="1"/>
          </p:cNvSpPr>
          <p:nvPr>
            <p:ph idx="1"/>
          </p:nvPr>
        </p:nvSpPr>
        <p:spPr>
          <a:xfrm>
            <a:off x="1097280" y="1328785"/>
            <a:ext cx="10058400" cy="4680609"/>
          </a:xfrm>
        </p:spPr>
        <p:txBody>
          <a:bodyPr>
            <a:normAutofit/>
          </a:bodyPr>
          <a:lstStyle/>
          <a:p>
            <a:pPr>
              <a:lnSpc>
                <a:spcPct val="100000"/>
              </a:lnSpc>
            </a:pPr>
            <a:r>
              <a:rPr kumimoji="1" lang="ja-JP" altLang="en-US" sz="3200" dirty="0"/>
              <a:t>距離学習ニューラルネットワークを適応することで，クラス間距離を学習させ，同じクラスは近く，異なるクラスは距離を離すような特徴ベクトルに変換する．</a:t>
            </a:r>
            <a:endParaRPr kumimoji="1" lang="en-US" altLang="ja-JP" sz="3200" dirty="0"/>
          </a:p>
        </p:txBody>
      </p:sp>
      <p:sp>
        <p:nvSpPr>
          <p:cNvPr id="4" name="スライド番号プレースホルダー 3">
            <a:extLst>
              <a:ext uri="{FF2B5EF4-FFF2-40B4-BE49-F238E27FC236}">
                <a16:creationId xmlns:a16="http://schemas.microsoft.com/office/drawing/2014/main" id="{FF741BBF-B4D4-EC6F-A2E7-2406439687C4}"/>
              </a:ext>
            </a:extLst>
          </p:cNvPr>
          <p:cNvSpPr>
            <a:spLocks noGrp="1"/>
          </p:cNvSpPr>
          <p:nvPr>
            <p:ph type="sldNum" sz="quarter" idx="12"/>
          </p:nvPr>
        </p:nvSpPr>
        <p:spPr/>
        <p:txBody>
          <a:bodyPr/>
          <a:lstStyle/>
          <a:p>
            <a:fld id="{CA1396DC-798B-45CA-9E8F-270F3373FB04}" type="slidenum">
              <a:rPr kumimoji="1" lang="ja-JP" altLang="en-US" smtClean="0"/>
              <a:t>18</a:t>
            </a:fld>
            <a:endParaRPr kumimoji="1" lang="ja-JP" altLang="en-US"/>
          </a:p>
        </p:txBody>
      </p:sp>
      <p:pic>
        <p:nvPicPr>
          <p:cNvPr id="164" name="table">
            <a:extLst>
              <a:ext uri="{FF2B5EF4-FFF2-40B4-BE49-F238E27FC236}">
                <a16:creationId xmlns:a16="http://schemas.microsoft.com/office/drawing/2014/main" id="{8423C29E-62DD-121B-19F1-AC812D6086FA}"/>
              </a:ext>
            </a:extLst>
          </p:cNvPr>
          <p:cNvPicPr>
            <a:picLocks noChangeAspect="1"/>
          </p:cNvPicPr>
          <p:nvPr/>
        </p:nvPicPr>
        <p:blipFill>
          <a:blip r:embed="rId3"/>
          <a:stretch>
            <a:fillRect/>
          </a:stretch>
        </p:blipFill>
        <p:spPr>
          <a:xfrm>
            <a:off x="1727370" y="3686812"/>
            <a:ext cx="201284" cy="1464451"/>
          </a:xfrm>
          <a:prstGeom prst="rect">
            <a:avLst/>
          </a:prstGeom>
        </p:spPr>
      </p:pic>
      <p:pic>
        <p:nvPicPr>
          <p:cNvPr id="165" name="table">
            <a:extLst>
              <a:ext uri="{FF2B5EF4-FFF2-40B4-BE49-F238E27FC236}">
                <a16:creationId xmlns:a16="http://schemas.microsoft.com/office/drawing/2014/main" id="{C2C8A05A-736F-1103-10FD-406D895F49F2}"/>
              </a:ext>
            </a:extLst>
          </p:cNvPr>
          <p:cNvPicPr>
            <a:picLocks noChangeAspect="1"/>
          </p:cNvPicPr>
          <p:nvPr/>
        </p:nvPicPr>
        <p:blipFill>
          <a:blip r:embed="rId4"/>
          <a:stretch>
            <a:fillRect/>
          </a:stretch>
        </p:blipFill>
        <p:spPr>
          <a:xfrm>
            <a:off x="2028737" y="3686812"/>
            <a:ext cx="201284" cy="1464451"/>
          </a:xfrm>
          <a:prstGeom prst="rect">
            <a:avLst/>
          </a:prstGeom>
        </p:spPr>
      </p:pic>
      <p:pic>
        <p:nvPicPr>
          <p:cNvPr id="166" name="table">
            <a:extLst>
              <a:ext uri="{FF2B5EF4-FFF2-40B4-BE49-F238E27FC236}">
                <a16:creationId xmlns:a16="http://schemas.microsoft.com/office/drawing/2014/main" id="{FA3F3BBC-8D3D-D340-11F1-6D1CBF3D9573}"/>
              </a:ext>
            </a:extLst>
          </p:cNvPr>
          <p:cNvPicPr>
            <a:picLocks noChangeAspect="1"/>
          </p:cNvPicPr>
          <p:nvPr/>
        </p:nvPicPr>
        <p:blipFill>
          <a:blip r:embed="rId5"/>
          <a:stretch>
            <a:fillRect/>
          </a:stretch>
        </p:blipFill>
        <p:spPr>
          <a:xfrm>
            <a:off x="2302299" y="3686811"/>
            <a:ext cx="201284" cy="1464451"/>
          </a:xfrm>
          <a:prstGeom prst="rect">
            <a:avLst/>
          </a:prstGeom>
        </p:spPr>
      </p:pic>
      <p:sp>
        <p:nvSpPr>
          <p:cNvPr id="167" name="テキスト ボックス 105">
            <a:extLst>
              <a:ext uri="{FF2B5EF4-FFF2-40B4-BE49-F238E27FC236}">
                <a16:creationId xmlns:a16="http://schemas.microsoft.com/office/drawing/2014/main" id="{100945FA-C58F-5B12-88B1-312F356F152F}"/>
              </a:ext>
            </a:extLst>
          </p:cNvPr>
          <p:cNvSpPr txBox="1"/>
          <p:nvPr/>
        </p:nvSpPr>
        <p:spPr>
          <a:xfrm>
            <a:off x="745491" y="5449709"/>
            <a:ext cx="2566492" cy="387798"/>
          </a:xfrm>
          <a:prstGeom prst="rect">
            <a:avLst/>
          </a:prstGeom>
          <a:solidFill>
            <a:schemeClr val="accent5">
              <a:lumMod val="20000"/>
              <a:lumOff val="80000"/>
            </a:schemeClr>
          </a:solidFill>
          <a:ln w="3810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画像特徴</a:t>
            </a:r>
            <a:endParaRPr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8" name="テキスト ボックス 111">
            <a:extLst>
              <a:ext uri="{FF2B5EF4-FFF2-40B4-BE49-F238E27FC236}">
                <a16:creationId xmlns:a16="http://schemas.microsoft.com/office/drawing/2014/main" id="{BDDF70FA-6436-C66A-D355-BC6C79C5E2A3}"/>
              </a:ext>
            </a:extLst>
          </p:cNvPr>
          <p:cNvSpPr txBox="1"/>
          <p:nvPr/>
        </p:nvSpPr>
        <p:spPr>
          <a:xfrm>
            <a:off x="2849423" y="4188202"/>
            <a:ext cx="49244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b="1" dirty="0"/>
              <a:t>…</a:t>
            </a:r>
            <a:endParaRPr kumimoji="1" lang="ja-JP" altLang="en-US" sz="2400" b="1" dirty="0"/>
          </a:p>
        </p:txBody>
      </p:sp>
      <p:pic>
        <p:nvPicPr>
          <p:cNvPr id="169" name="table">
            <a:extLst>
              <a:ext uri="{FF2B5EF4-FFF2-40B4-BE49-F238E27FC236}">
                <a16:creationId xmlns:a16="http://schemas.microsoft.com/office/drawing/2014/main" id="{E6979ACF-6207-7061-FC23-E4E4BB196D8F}"/>
              </a:ext>
            </a:extLst>
          </p:cNvPr>
          <p:cNvPicPr>
            <a:picLocks noChangeAspect="1"/>
          </p:cNvPicPr>
          <p:nvPr/>
        </p:nvPicPr>
        <p:blipFill>
          <a:blip r:embed="rId5"/>
          <a:stretch>
            <a:fillRect/>
          </a:stretch>
        </p:blipFill>
        <p:spPr>
          <a:xfrm>
            <a:off x="2575861" y="3686810"/>
            <a:ext cx="201284" cy="1464451"/>
          </a:xfrm>
          <a:prstGeom prst="rect">
            <a:avLst/>
          </a:prstGeom>
        </p:spPr>
      </p:pic>
      <p:pic>
        <p:nvPicPr>
          <p:cNvPr id="170" name="table">
            <a:extLst>
              <a:ext uri="{FF2B5EF4-FFF2-40B4-BE49-F238E27FC236}">
                <a16:creationId xmlns:a16="http://schemas.microsoft.com/office/drawing/2014/main" id="{EF097FFD-39CD-1563-6B81-7DB7B334383E}"/>
              </a:ext>
            </a:extLst>
          </p:cNvPr>
          <p:cNvPicPr>
            <a:picLocks noChangeAspect="1"/>
          </p:cNvPicPr>
          <p:nvPr/>
        </p:nvPicPr>
        <p:blipFill>
          <a:blip r:embed="rId5"/>
          <a:stretch>
            <a:fillRect/>
          </a:stretch>
        </p:blipFill>
        <p:spPr>
          <a:xfrm>
            <a:off x="1425444" y="3686810"/>
            <a:ext cx="201284" cy="1464451"/>
          </a:xfrm>
          <a:prstGeom prst="rect">
            <a:avLst/>
          </a:prstGeom>
        </p:spPr>
      </p:pic>
      <p:sp>
        <p:nvSpPr>
          <p:cNvPr id="171" name="矢印: 右 170">
            <a:extLst>
              <a:ext uri="{FF2B5EF4-FFF2-40B4-BE49-F238E27FC236}">
                <a16:creationId xmlns:a16="http://schemas.microsoft.com/office/drawing/2014/main" id="{5C23A58A-9B04-4BEF-29C6-D3A2FCAFAA33}"/>
              </a:ext>
            </a:extLst>
          </p:cNvPr>
          <p:cNvSpPr/>
          <p:nvPr/>
        </p:nvSpPr>
        <p:spPr>
          <a:xfrm>
            <a:off x="3262261" y="4255525"/>
            <a:ext cx="415500"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テキスト ボックス 171">
            <a:extLst>
              <a:ext uri="{FF2B5EF4-FFF2-40B4-BE49-F238E27FC236}">
                <a16:creationId xmlns:a16="http://schemas.microsoft.com/office/drawing/2014/main" id="{22D679AC-0365-C014-B3A4-F2FE2DA0CA7A}"/>
              </a:ext>
            </a:extLst>
          </p:cNvPr>
          <p:cNvSpPr txBox="1"/>
          <p:nvPr/>
        </p:nvSpPr>
        <p:spPr>
          <a:xfrm>
            <a:off x="3996817" y="3686685"/>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入力層</a:t>
            </a:r>
          </a:p>
        </p:txBody>
      </p:sp>
      <p:sp>
        <p:nvSpPr>
          <p:cNvPr id="173" name="テキスト ボックス 172">
            <a:extLst>
              <a:ext uri="{FF2B5EF4-FFF2-40B4-BE49-F238E27FC236}">
                <a16:creationId xmlns:a16="http://schemas.microsoft.com/office/drawing/2014/main" id="{EB0A2969-1278-BD1D-52EB-063DE5A3C194}"/>
              </a:ext>
            </a:extLst>
          </p:cNvPr>
          <p:cNvSpPr txBox="1"/>
          <p:nvPr/>
        </p:nvSpPr>
        <p:spPr>
          <a:xfrm>
            <a:off x="9120442" y="3682186"/>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損失計算</a:t>
            </a:r>
          </a:p>
        </p:txBody>
      </p:sp>
      <p:sp>
        <p:nvSpPr>
          <p:cNvPr id="174" name="テキスト ボックス 173">
            <a:extLst>
              <a:ext uri="{FF2B5EF4-FFF2-40B4-BE49-F238E27FC236}">
                <a16:creationId xmlns:a16="http://schemas.microsoft.com/office/drawing/2014/main" id="{D2133606-947D-159C-853B-8DB433A3D4DB}"/>
              </a:ext>
            </a:extLst>
          </p:cNvPr>
          <p:cNvSpPr txBox="1"/>
          <p:nvPr/>
        </p:nvSpPr>
        <p:spPr>
          <a:xfrm>
            <a:off x="5932840" y="3682186"/>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出力層</a:t>
            </a:r>
          </a:p>
        </p:txBody>
      </p:sp>
      <p:sp>
        <p:nvSpPr>
          <p:cNvPr id="175" name="正方形/長方形 174">
            <a:extLst>
              <a:ext uri="{FF2B5EF4-FFF2-40B4-BE49-F238E27FC236}">
                <a16:creationId xmlns:a16="http://schemas.microsoft.com/office/drawing/2014/main" id="{41CFE78F-E669-55A0-75B0-553703088F3E}"/>
              </a:ext>
            </a:extLst>
          </p:cNvPr>
          <p:cNvSpPr/>
          <p:nvPr/>
        </p:nvSpPr>
        <p:spPr>
          <a:xfrm>
            <a:off x="4428380" y="5770911"/>
            <a:ext cx="4801314" cy="461665"/>
          </a:xfrm>
          <a:prstGeom prst="rect">
            <a:avLst/>
          </a:prstGeom>
          <a:solidFill>
            <a:schemeClr val="accent5">
              <a:lumMod val="20000"/>
              <a:lumOff val="80000"/>
            </a:schemeClr>
          </a:solidFill>
          <a:ln w="28575">
            <a:solidFill>
              <a:schemeClr val="accent5">
                <a:lumMod val="50000"/>
              </a:schemeClr>
            </a:solidFill>
          </a:ln>
        </p:spPr>
        <p:txBody>
          <a:bodyPr wrap="none">
            <a:spAutoFit/>
          </a:bodyPr>
          <a:lstStyle/>
          <a:p>
            <a:pPr algn="ctr"/>
            <a:r>
              <a:rPr lang="ja-JP" altLang="en-US" sz="2400" b="1" dirty="0">
                <a:solidFill>
                  <a:schemeClr val="tx1">
                    <a:lumMod val="95000"/>
                    <a:lumOff val="5000"/>
                  </a:schemeClr>
                </a:solidFill>
              </a:rPr>
              <a:t>距離学習ニューラルネットワーク</a:t>
            </a:r>
            <a:endParaRPr lang="en-US" altLang="ja-JP" sz="2400" b="1" dirty="0">
              <a:solidFill>
                <a:schemeClr val="tx1">
                  <a:lumMod val="95000"/>
                  <a:lumOff val="5000"/>
                </a:schemeClr>
              </a:solidFill>
            </a:endParaRPr>
          </a:p>
        </p:txBody>
      </p:sp>
      <p:cxnSp>
        <p:nvCxnSpPr>
          <p:cNvPr id="176" name="直線矢印コネクタ 175">
            <a:extLst>
              <a:ext uri="{FF2B5EF4-FFF2-40B4-BE49-F238E27FC236}">
                <a16:creationId xmlns:a16="http://schemas.microsoft.com/office/drawing/2014/main" id="{55539D57-A97F-E755-5138-026C644F495C}"/>
              </a:ext>
            </a:extLst>
          </p:cNvPr>
          <p:cNvCxnSpPr>
            <a:cxnSpLocks/>
            <a:stCxn id="188" idx="3"/>
            <a:endCxn id="174" idx="1"/>
          </p:cNvCxnSpPr>
          <p:nvPr/>
        </p:nvCxnSpPr>
        <p:spPr>
          <a:xfrm>
            <a:off x="5738023" y="4708290"/>
            <a:ext cx="1948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7" name="直線矢印コネクタ 176">
            <a:extLst>
              <a:ext uri="{FF2B5EF4-FFF2-40B4-BE49-F238E27FC236}">
                <a16:creationId xmlns:a16="http://schemas.microsoft.com/office/drawing/2014/main" id="{D2E3349B-1E71-D283-B6B1-BE62668731D4}"/>
              </a:ext>
            </a:extLst>
          </p:cNvPr>
          <p:cNvCxnSpPr>
            <a:cxnSpLocks/>
          </p:cNvCxnSpPr>
          <p:nvPr/>
        </p:nvCxnSpPr>
        <p:spPr>
          <a:xfrm>
            <a:off x="8477363" y="4746029"/>
            <a:ext cx="5468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8" name="直線矢印コネクタ 177">
            <a:extLst>
              <a:ext uri="{FF2B5EF4-FFF2-40B4-BE49-F238E27FC236}">
                <a16:creationId xmlns:a16="http://schemas.microsoft.com/office/drawing/2014/main" id="{82AC3A50-F5D0-B9C7-8C8C-622B762630BC}"/>
              </a:ext>
            </a:extLst>
          </p:cNvPr>
          <p:cNvCxnSpPr>
            <a:cxnSpLocks/>
            <a:stCxn id="174" idx="3"/>
          </p:cNvCxnSpPr>
          <p:nvPr/>
        </p:nvCxnSpPr>
        <p:spPr>
          <a:xfrm>
            <a:off x="6486838" y="4708290"/>
            <a:ext cx="277621" cy="106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9" name="正方形/長方形 178">
            <a:extLst>
              <a:ext uri="{FF2B5EF4-FFF2-40B4-BE49-F238E27FC236}">
                <a16:creationId xmlns:a16="http://schemas.microsoft.com/office/drawing/2014/main" id="{4C4AC870-D7BE-C30E-5011-C828EC65EAD5}"/>
              </a:ext>
            </a:extLst>
          </p:cNvPr>
          <p:cNvSpPr/>
          <p:nvPr/>
        </p:nvSpPr>
        <p:spPr>
          <a:xfrm>
            <a:off x="3674036" y="2855141"/>
            <a:ext cx="6024084" cy="798659"/>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lumMod val="95000"/>
                    <a:lumOff val="5000"/>
                  </a:schemeClr>
                </a:solidFill>
              </a:rPr>
              <a:t>Embedding</a:t>
            </a:r>
            <a:endParaRPr lang="en-US" altLang="ja-JP" sz="2400" b="1" dirty="0">
              <a:solidFill>
                <a:schemeClr val="tx1">
                  <a:lumMod val="95000"/>
                  <a:lumOff val="5000"/>
                </a:schemeClr>
              </a:solidFill>
            </a:endParaRPr>
          </a:p>
          <a:p>
            <a:pPr algn="ctr"/>
            <a:r>
              <a:rPr kumimoji="1" lang="en-US" altLang="ja-JP" sz="2400" b="1" dirty="0">
                <a:solidFill>
                  <a:schemeClr val="tx1">
                    <a:lumMod val="95000"/>
                    <a:lumOff val="5000"/>
                  </a:schemeClr>
                </a:solidFill>
              </a:rPr>
              <a:t>(</a:t>
            </a:r>
            <a:r>
              <a:rPr kumimoji="1" lang="ja-JP" altLang="en-US" sz="2400" b="1" dirty="0">
                <a:solidFill>
                  <a:schemeClr val="tx1">
                    <a:lumMod val="95000"/>
                    <a:lumOff val="5000"/>
                  </a:schemeClr>
                </a:solidFill>
              </a:rPr>
              <a:t>距離が最適化された</a:t>
            </a:r>
            <a:r>
              <a:rPr kumimoji="1" lang="en-US" altLang="ja-JP" sz="2400" b="1" i="1" dirty="0">
                <a:solidFill>
                  <a:schemeClr val="tx1">
                    <a:lumMod val="95000"/>
                    <a:lumOff val="5000"/>
                  </a:schemeClr>
                </a:solidFill>
              </a:rPr>
              <a:t>n</a:t>
            </a:r>
            <a:r>
              <a:rPr kumimoji="1" lang="ja-JP" altLang="en-US" sz="2400" b="1" dirty="0">
                <a:solidFill>
                  <a:schemeClr val="tx1">
                    <a:lumMod val="95000"/>
                    <a:lumOff val="5000"/>
                  </a:schemeClr>
                </a:solidFill>
              </a:rPr>
              <a:t>次元特徴ベクトル</a:t>
            </a:r>
            <a:r>
              <a:rPr kumimoji="1" lang="en-US" altLang="ja-JP" sz="2400" b="1" dirty="0">
                <a:solidFill>
                  <a:schemeClr val="tx1">
                    <a:lumMod val="95000"/>
                    <a:lumOff val="5000"/>
                  </a:schemeClr>
                </a:solidFill>
              </a:rPr>
              <a:t>)</a:t>
            </a:r>
            <a:endParaRPr kumimoji="1" lang="ja-JP" altLang="en-US" sz="2400" b="1" dirty="0">
              <a:solidFill>
                <a:schemeClr val="tx1">
                  <a:lumMod val="95000"/>
                  <a:lumOff val="5000"/>
                </a:schemeClr>
              </a:solidFill>
            </a:endParaRPr>
          </a:p>
        </p:txBody>
      </p:sp>
      <p:graphicFrame>
        <p:nvGraphicFramePr>
          <p:cNvPr id="181" name="表 180">
            <a:extLst>
              <a:ext uri="{FF2B5EF4-FFF2-40B4-BE49-F238E27FC236}">
                <a16:creationId xmlns:a16="http://schemas.microsoft.com/office/drawing/2014/main" id="{608EA280-7B9C-A500-1A00-EA8A5FAC31F7}"/>
              </a:ext>
            </a:extLst>
          </p:cNvPr>
          <p:cNvGraphicFramePr>
            <a:graphicFrameLocks noGrp="1"/>
          </p:cNvGraphicFramePr>
          <p:nvPr>
            <p:extLst>
              <p:ext uri="{D42A27DB-BD31-4B8C-83A1-F6EECF244321}">
                <p14:modId xmlns:p14="http://schemas.microsoft.com/office/powerpoint/2010/main" val="1930012420"/>
              </p:ext>
            </p:extLst>
          </p:nvPr>
        </p:nvGraphicFramePr>
        <p:xfrm>
          <a:off x="6858395" y="4040543"/>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sp>
        <p:nvSpPr>
          <p:cNvPr id="185" name="テキスト ボックス 111">
            <a:extLst>
              <a:ext uri="{FF2B5EF4-FFF2-40B4-BE49-F238E27FC236}">
                <a16:creationId xmlns:a16="http://schemas.microsoft.com/office/drawing/2014/main" id="{96E5EE6D-71F1-76FF-7E0C-07E64D689CA8}"/>
              </a:ext>
            </a:extLst>
          </p:cNvPr>
          <p:cNvSpPr txBox="1"/>
          <p:nvPr/>
        </p:nvSpPr>
        <p:spPr>
          <a:xfrm>
            <a:off x="7984920" y="4429354"/>
            <a:ext cx="49244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b="1" dirty="0"/>
              <a:t>…</a:t>
            </a:r>
            <a:endParaRPr kumimoji="1" lang="ja-JP" altLang="en-US" sz="2400" b="1" dirty="0"/>
          </a:p>
        </p:txBody>
      </p:sp>
      <p:sp>
        <p:nvSpPr>
          <p:cNvPr id="186" name="四角形: 角を丸くする 185">
            <a:extLst>
              <a:ext uri="{FF2B5EF4-FFF2-40B4-BE49-F238E27FC236}">
                <a16:creationId xmlns:a16="http://schemas.microsoft.com/office/drawing/2014/main" id="{DAEDF282-723E-F1B6-58FA-B0B304A68C8B}"/>
              </a:ext>
            </a:extLst>
          </p:cNvPr>
          <p:cNvSpPr/>
          <p:nvPr/>
        </p:nvSpPr>
        <p:spPr>
          <a:xfrm>
            <a:off x="3806840" y="3638624"/>
            <a:ext cx="6113651" cy="2134298"/>
          </a:xfrm>
          <a:prstGeom prst="roundRect">
            <a:avLst>
              <a:gd name="adj" fmla="val 830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7" name="直線矢印コネクタ 186">
            <a:extLst>
              <a:ext uri="{FF2B5EF4-FFF2-40B4-BE49-F238E27FC236}">
                <a16:creationId xmlns:a16="http://schemas.microsoft.com/office/drawing/2014/main" id="{90735D9B-F2EC-E705-C74F-A2E1B196CC43}"/>
              </a:ext>
            </a:extLst>
          </p:cNvPr>
          <p:cNvCxnSpPr>
            <a:cxnSpLocks/>
            <a:stCxn id="179" idx="2"/>
          </p:cNvCxnSpPr>
          <p:nvPr/>
        </p:nvCxnSpPr>
        <p:spPr>
          <a:xfrm>
            <a:off x="6686078" y="3653800"/>
            <a:ext cx="535150" cy="294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テキスト ボックス 187">
            <a:extLst>
              <a:ext uri="{FF2B5EF4-FFF2-40B4-BE49-F238E27FC236}">
                <a16:creationId xmlns:a16="http://schemas.microsoft.com/office/drawing/2014/main" id="{FCD2D535-A348-2400-2990-FBF775612CB3}"/>
              </a:ext>
            </a:extLst>
          </p:cNvPr>
          <p:cNvSpPr txBox="1"/>
          <p:nvPr/>
        </p:nvSpPr>
        <p:spPr>
          <a:xfrm>
            <a:off x="4730023" y="3682186"/>
            <a:ext cx="1008000"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endParaRPr kumimoji="1" lang="ja-JP" altLang="en-US" sz="2400" b="1" dirty="0"/>
          </a:p>
        </p:txBody>
      </p:sp>
      <p:cxnSp>
        <p:nvCxnSpPr>
          <p:cNvPr id="189" name="直線矢印コネクタ 188">
            <a:extLst>
              <a:ext uri="{FF2B5EF4-FFF2-40B4-BE49-F238E27FC236}">
                <a16:creationId xmlns:a16="http://schemas.microsoft.com/office/drawing/2014/main" id="{2C5E34CA-7154-9DEC-56FE-A82115812753}"/>
              </a:ext>
            </a:extLst>
          </p:cNvPr>
          <p:cNvCxnSpPr>
            <a:cxnSpLocks/>
            <a:stCxn id="172" idx="3"/>
            <a:endCxn id="188" idx="1"/>
          </p:cNvCxnSpPr>
          <p:nvPr/>
        </p:nvCxnSpPr>
        <p:spPr>
          <a:xfrm flipV="1">
            <a:off x="4550815" y="4708290"/>
            <a:ext cx="179208" cy="4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テキスト ボックス 189">
            <a:extLst>
              <a:ext uri="{FF2B5EF4-FFF2-40B4-BE49-F238E27FC236}">
                <a16:creationId xmlns:a16="http://schemas.microsoft.com/office/drawing/2014/main" id="{5C96D642-E1D2-E7EF-3658-058854F24B20}"/>
              </a:ext>
            </a:extLst>
          </p:cNvPr>
          <p:cNvSpPr txBox="1"/>
          <p:nvPr/>
        </p:nvSpPr>
        <p:spPr>
          <a:xfrm>
            <a:off x="4947023" y="4200930"/>
            <a:ext cx="553998" cy="1196381"/>
          </a:xfrm>
          <a:prstGeom prst="rect">
            <a:avLst/>
          </a:prstGeom>
          <a:noFill/>
        </p:spPr>
        <p:txBody>
          <a:bodyPr vert="eaVert" wrap="square" rtlCol="0">
            <a:spAutoFit/>
          </a:bodyPr>
          <a:lstStyle/>
          <a:p>
            <a:r>
              <a:rPr lang="ja-JP" altLang="en-US" sz="2400" b="1" dirty="0"/>
              <a:t>中間層</a:t>
            </a:r>
            <a:endParaRPr kumimoji="1" lang="ja-JP" altLang="en-US" sz="2400" b="1" dirty="0"/>
          </a:p>
        </p:txBody>
      </p:sp>
      <p:graphicFrame>
        <p:nvGraphicFramePr>
          <p:cNvPr id="201" name="表 200">
            <a:extLst>
              <a:ext uri="{FF2B5EF4-FFF2-40B4-BE49-F238E27FC236}">
                <a16:creationId xmlns:a16="http://schemas.microsoft.com/office/drawing/2014/main" id="{0B328B90-698D-EE2F-A389-37AA86DF5A31}"/>
              </a:ext>
            </a:extLst>
          </p:cNvPr>
          <p:cNvGraphicFramePr>
            <a:graphicFrameLocks noGrp="1"/>
          </p:cNvGraphicFramePr>
          <p:nvPr>
            <p:extLst>
              <p:ext uri="{D42A27DB-BD31-4B8C-83A1-F6EECF244321}">
                <p14:modId xmlns:p14="http://schemas.microsoft.com/office/powerpoint/2010/main" val="898380877"/>
              </p:ext>
            </p:extLst>
          </p:nvPr>
        </p:nvGraphicFramePr>
        <p:xfrm>
          <a:off x="7143313" y="4040543"/>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graphicFrame>
        <p:nvGraphicFramePr>
          <p:cNvPr id="202" name="表 201">
            <a:extLst>
              <a:ext uri="{FF2B5EF4-FFF2-40B4-BE49-F238E27FC236}">
                <a16:creationId xmlns:a16="http://schemas.microsoft.com/office/drawing/2014/main" id="{0BE8E722-8B07-DB35-AF4D-EDA71BECFD80}"/>
              </a:ext>
            </a:extLst>
          </p:cNvPr>
          <p:cNvGraphicFramePr>
            <a:graphicFrameLocks noGrp="1"/>
          </p:cNvGraphicFramePr>
          <p:nvPr>
            <p:extLst>
              <p:ext uri="{D42A27DB-BD31-4B8C-83A1-F6EECF244321}">
                <p14:modId xmlns:p14="http://schemas.microsoft.com/office/powerpoint/2010/main" val="3586139752"/>
              </p:ext>
            </p:extLst>
          </p:nvPr>
        </p:nvGraphicFramePr>
        <p:xfrm>
          <a:off x="7706886" y="4040543"/>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graphicFrame>
        <p:nvGraphicFramePr>
          <p:cNvPr id="203" name="表 202">
            <a:extLst>
              <a:ext uri="{FF2B5EF4-FFF2-40B4-BE49-F238E27FC236}">
                <a16:creationId xmlns:a16="http://schemas.microsoft.com/office/drawing/2014/main" id="{E0EDB856-5130-CEDA-8B53-0CD66E119E5F}"/>
              </a:ext>
            </a:extLst>
          </p:cNvPr>
          <p:cNvGraphicFramePr>
            <a:graphicFrameLocks noGrp="1"/>
          </p:cNvGraphicFramePr>
          <p:nvPr>
            <p:extLst>
              <p:ext uri="{D42A27DB-BD31-4B8C-83A1-F6EECF244321}">
                <p14:modId xmlns:p14="http://schemas.microsoft.com/office/powerpoint/2010/main" val="3779610787"/>
              </p:ext>
            </p:extLst>
          </p:nvPr>
        </p:nvGraphicFramePr>
        <p:xfrm>
          <a:off x="7426304" y="4040543"/>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spTree>
    <p:extLst>
      <p:ext uri="{BB962C8B-B14F-4D97-AF65-F5344CB8AC3E}">
        <p14:creationId xmlns:p14="http://schemas.microsoft.com/office/powerpoint/2010/main" val="317942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矢印: 五方向 9">
            <a:extLst>
              <a:ext uri="{FF2B5EF4-FFF2-40B4-BE49-F238E27FC236}">
                <a16:creationId xmlns:a16="http://schemas.microsoft.com/office/drawing/2014/main" id="{13C2CE9C-8753-43A3-81B6-74C098449C26}"/>
              </a:ext>
            </a:extLst>
          </p:cNvPr>
          <p:cNvSpPr/>
          <p:nvPr/>
        </p:nvSpPr>
        <p:spPr>
          <a:xfrm>
            <a:off x="580769" y="3439474"/>
            <a:ext cx="11318788" cy="2800349"/>
          </a:xfrm>
          <a:prstGeom prst="homePlate">
            <a:avLst>
              <a:gd name="adj" fmla="val 38591"/>
            </a:avLst>
          </a:prstGeom>
          <a:solidFill>
            <a:srgbClr val="98D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AB2DFAE1-8A4E-9BA9-30DA-86BFD49F273E}"/>
              </a:ext>
            </a:extLst>
          </p:cNvPr>
          <p:cNvSpPr>
            <a:spLocks noGrp="1"/>
          </p:cNvSpPr>
          <p:nvPr>
            <p:ph type="title"/>
          </p:nvPr>
        </p:nvSpPr>
        <p:spPr/>
        <p:txBody>
          <a:bodyPr>
            <a:normAutofit/>
          </a:bodyPr>
          <a:lstStyle/>
          <a:p>
            <a:r>
              <a:rPr kumimoji="1" lang="en-US" altLang="ja-JP" sz="4000" dirty="0">
                <a:latin typeface="+mj-ea"/>
              </a:rPr>
              <a:t>Step-4: </a:t>
            </a:r>
            <a:r>
              <a:rPr kumimoji="1" lang="ja-JP" altLang="en-US" sz="4000" dirty="0">
                <a:latin typeface="+mj-ea"/>
              </a:rPr>
              <a:t>代表</a:t>
            </a:r>
            <a:r>
              <a:rPr lang="ja-JP" altLang="en-US" sz="4000" dirty="0">
                <a:latin typeface="+mj-ea"/>
              </a:rPr>
              <a:t>特徴ベクトルによるインデクシング</a:t>
            </a:r>
            <a:endParaRPr kumimoji="1" lang="ja-JP" altLang="en-US" sz="4000" dirty="0">
              <a:latin typeface="+mj-ea"/>
            </a:endParaRPr>
          </a:p>
        </p:txBody>
      </p:sp>
      <p:sp>
        <p:nvSpPr>
          <p:cNvPr id="3" name="コンテンツ プレースホルダー 2">
            <a:extLst>
              <a:ext uri="{FF2B5EF4-FFF2-40B4-BE49-F238E27FC236}">
                <a16:creationId xmlns:a16="http://schemas.microsoft.com/office/drawing/2014/main" id="{CE3036D4-8731-B9DD-7715-62CCB0E73DDC}"/>
              </a:ext>
            </a:extLst>
          </p:cNvPr>
          <p:cNvSpPr>
            <a:spLocks noGrp="1"/>
          </p:cNvSpPr>
          <p:nvPr>
            <p:ph idx="1"/>
          </p:nvPr>
        </p:nvSpPr>
        <p:spPr>
          <a:xfrm>
            <a:off x="1097280" y="1229273"/>
            <a:ext cx="10058400" cy="2207802"/>
          </a:xfrm>
        </p:spPr>
        <p:txBody>
          <a:bodyPr>
            <a:normAutofit/>
          </a:bodyPr>
          <a:lstStyle/>
          <a:p>
            <a:pPr marL="0" indent="0">
              <a:lnSpc>
                <a:spcPct val="100000"/>
              </a:lnSpc>
              <a:buNone/>
            </a:pPr>
            <a:r>
              <a:rPr kumimoji="1" lang="ja-JP" altLang="en-US" sz="3200" dirty="0">
                <a:solidFill>
                  <a:schemeClr val="tx1"/>
                </a:solidFill>
              </a:rPr>
              <a:t>各分類</a:t>
            </a:r>
            <a:r>
              <a:rPr lang="ja-JP" altLang="en-US" sz="3200" dirty="0">
                <a:solidFill>
                  <a:schemeClr val="tx1"/>
                </a:solidFill>
              </a:rPr>
              <a:t>クラス</a:t>
            </a:r>
            <a:r>
              <a:rPr kumimoji="1" lang="ja-JP" altLang="en-US" sz="3200" dirty="0">
                <a:solidFill>
                  <a:schemeClr val="tx1"/>
                </a:solidFill>
              </a:rPr>
              <a:t>の</a:t>
            </a:r>
            <a:r>
              <a:rPr kumimoji="1" lang="ja-JP" altLang="en-US" sz="3200" dirty="0">
                <a:solidFill>
                  <a:srgbClr val="C00000"/>
                </a:solidFill>
              </a:rPr>
              <a:t>重心や平均</a:t>
            </a:r>
            <a:r>
              <a:rPr kumimoji="1" lang="ja-JP" altLang="en-US" sz="3200" dirty="0"/>
              <a:t>を，</a:t>
            </a:r>
            <a:r>
              <a:rPr kumimoji="1" lang="ja-JP" altLang="en-US" sz="3200" dirty="0">
                <a:solidFill>
                  <a:srgbClr val="C00000"/>
                </a:solidFill>
              </a:rPr>
              <a:t>代表特徴ベクトル</a:t>
            </a:r>
            <a:r>
              <a:rPr lang="ja-JP" altLang="en-US" sz="3200" dirty="0"/>
              <a:t>として</a:t>
            </a:r>
            <a:r>
              <a:rPr kumimoji="1" lang="ja-JP" altLang="en-US" sz="3200" dirty="0">
                <a:solidFill>
                  <a:srgbClr val="C00000"/>
                </a:solidFill>
              </a:rPr>
              <a:t>インデクシング</a:t>
            </a:r>
            <a:r>
              <a:rPr kumimoji="1" lang="ja-JP" altLang="en-US" sz="3200" dirty="0"/>
              <a:t>する．</a:t>
            </a:r>
            <a:endParaRPr kumimoji="1" lang="en-US" altLang="ja-JP" sz="3200" dirty="0"/>
          </a:p>
          <a:p>
            <a:pPr marL="0" indent="0">
              <a:lnSpc>
                <a:spcPct val="100000"/>
              </a:lnSpc>
              <a:buNone/>
            </a:pPr>
            <a:r>
              <a:rPr lang="ja-JP" altLang="en-US" sz="3200" dirty="0"/>
              <a:t>検索は，</a:t>
            </a:r>
            <a:r>
              <a:rPr lang="ja-JP" altLang="en-US" sz="3200" dirty="0">
                <a:solidFill>
                  <a:srgbClr val="C00000"/>
                </a:solidFill>
              </a:rPr>
              <a:t>代表特徴ベクトルを用いて類似度計算</a:t>
            </a:r>
            <a:r>
              <a:rPr lang="ja-JP" altLang="en-US" sz="3200" dirty="0"/>
              <a:t>を行う．</a:t>
            </a:r>
            <a:endParaRPr kumimoji="1" lang="ja-JP" altLang="en-US" sz="3200" dirty="0"/>
          </a:p>
        </p:txBody>
      </p:sp>
      <p:sp>
        <p:nvSpPr>
          <p:cNvPr id="4" name="スライド番号プレースホルダー 3">
            <a:extLst>
              <a:ext uri="{FF2B5EF4-FFF2-40B4-BE49-F238E27FC236}">
                <a16:creationId xmlns:a16="http://schemas.microsoft.com/office/drawing/2014/main" id="{5A40F383-1986-DD1C-E682-66DF2CA832DC}"/>
              </a:ext>
            </a:extLst>
          </p:cNvPr>
          <p:cNvSpPr>
            <a:spLocks noGrp="1"/>
          </p:cNvSpPr>
          <p:nvPr>
            <p:ph type="sldNum" sz="quarter" idx="12"/>
          </p:nvPr>
        </p:nvSpPr>
        <p:spPr/>
        <p:txBody>
          <a:bodyPr/>
          <a:lstStyle/>
          <a:p>
            <a:fld id="{CA1396DC-798B-45CA-9E8F-270F3373FB04}" type="slidenum">
              <a:rPr kumimoji="1" lang="ja-JP" altLang="en-US" smtClean="0"/>
              <a:t>19</a:t>
            </a:fld>
            <a:endParaRPr kumimoji="1" lang="ja-JP" altLang="en-US"/>
          </a:p>
        </p:txBody>
      </p:sp>
      <p:sp>
        <p:nvSpPr>
          <p:cNvPr id="11" name="矢印: 右 10">
            <a:extLst>
              <a:ext uri="{FF2B5EF4-FFF2-40B4-BE49-F238E27FC236}">
                <a16:creationId xmlns:a16="http://schemas.microsoft.com/office/drawing/2014/main" id="{326B3054-89B2-25B2-F60A-A26BFD6B832F}"/>
              </a:ext>
            </a:extLst>
          </p:cNvPr>
          <p:cNvSpPr/>
          <p:nvPr/>
        </p:nvSpPr>
        <p:spPr>
          <a:xfrm>
            <a:off x="8158293" y="4445973"/>
            <a:ext cx="496925" cy="642257"/>
          </a:xfrm>
          <a:prstGeom prst="rightArrow">
            <a:avLst>
              <a:gd name="adj1" fmla="val 54914"/>
              <a:gd name="adj2" fmla="val 57274"/>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8" name="正方形/長方形 17">
            <a:extLst>
              <a:ext uri="{FF2B5EF4-FFF2-40B4-BE49-F238E27FC236}">
                <a16:creationId xmlns:a16="http://schemas.microsoft.com/office/drawing/2014/main" id="{A1ABD889-4486-DBAA-DD21-018A9CC5DCDD}"/>
              </a:ext>
            </a:extLst>
          </p:cNvPr>
          <p:cNvSpPr/>
          <p:nvPr/>
        </p:nvSpPr>
        <p:spPr>
          <a:xfrm>
            <a:off x="8733071" y="3562762"/>
            <a:ext cx="2738247" cy="20412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E187DEE7-A924-B1BF-2E8A-595C0662C9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2854" y="3583538"/>
            <a:ext cx="2738246" cy="1996575"/>
          </a:xfrm>
          <a:prstGeom prst="rect">
            <a:avLst/>
          </a:prstGeom>
          <a:noFill/>
          <a:ln w="28575">
            <a:solidFill>
              <a:schemeClr val="tx1"/>
            </a:solidFill>
          </a:ln>
        </p:spPr>
      </p:pic>
      <p:sp>
        <p:nvSpPr>
          <p:cNvPr id="20" name="テキスト ボックス 122">
            <a:extLst>
              <a:ext uri="{FF2B5EF4-FFF2-40B4-BE49-F238E27FC236}">
                <a16:creationId xmlns:a16="http://schemas.microsoft.com/office/drawing/2014/main" id="{29BD9C1D-9E66-2982-7EFE-3BA9925E4E16}"/>
              </a:ext>
            </a:extLst>
          </p:cNvPr>
          <p:cNvSpPr txBox="1"/>
          <p:nvPr/>
        </p:nvSpPr>
        <p:spPr>
          <a:xfrm>
            <a:off x="8655218" y="5712661"/>
            <a:ext cx="2893952" cy="461665"/>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代表特徴ベクトル</a:t>
            </a:r>
          </a:p>
        </p:txBody>
      </p:sp>
      <p:sp>
        <p:nvSpPr>
          <p:cNvPr id="12" name="矢印: 五方向 11">
            <a:extLst>
              <a:ext uri="{FF2B5EF4-FFF2-40B4-BE49-F238E27FC236}">
                <a16:creationId xmlns:a16="http://schemas.microsoft.com/office/drawing/2014/main" id="{AEDDAAB9-EAD4-4C4D-B47B-D5181DF1DC48}"/>
              </a:ext>
            </a:extLst>
          </p:cNvPr>
          <p:cNvSpPr/>
          <p:nvPr/>
        </p:nvSpPr>
        <p:spPr>
          <a:xfrm>
            <a:off x="1" y="3434237"/>
            <a:ext cx="1097280" cy="2800349"/>
          </a:xfrm>
          <a:prstGeom prst="homePlate">
            <a:avLst>
              <a:gd name="adj" fmla="val 16768"/>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5BEE2612-1A77-FECC-0249-78699275E8D5}"/>
              </a:ext>
            </a:extLst>
          </p:cNvPr>
          <p:cNvPicPr>
            <a:picLocks noChangeAspect="1"/>
          </p:cNvPicPr>
          <p:nvPr/>
        </p:nvPicPr>
        <p:blipFill rotWithShape="1">
          <a:blip r:embed="rId4"/>
          <a:srcRect l="12100"/>
          <a:stretch/>
        </p:blipFill>
        <p:spPr>
          <a:xfrm>
            <a:off x="665891" y="3748046"/>
            <a:ext cx="2453097" cy="2150956"/>
          </a:xfrm>
          <a:prstGeom prst="rect">
            <a:avLst/>
          </a:prstGeom>
          <a:ln w="28575">
            <a:solidFill>
              <a:schemeClr val="tx1"/>
            </a:solidFill>
          </a:ln>
        </p:spPr>
      </p:pic>
      <p:sp>
        <p:nvSpPr>
          <p:cNvPr id="5" name="矢印: 右 4">
            <a:extLst>
              <a:ext uri="{FF2B5EF4-FFF2-40B4-BE49-F238E27FC236}">
                <a16:creationId xmlns:a16="http://schemas.microsoft.com/office/drawing/2014/main" id="{C9D7EC23-9D41-1E17-D3C7-04B89765F9A5}"/>
              </a:ext>
            </a:extLst>
          </p:cNvPr>
          <p:cNvSpPr/>
          <p:nvPr/>
        </p:nvSpPr>
        <p:spPr>
          <a:xfrm>
            <a:off x="3204520" y="4445974"/>
            <a:ext cx="496925" cy="642257"/>
          </a:xfrm>
          <a:prstGeom prst="rightArrow">
            <a:avLst>
              <a:gd name="adj1" fmla="val 54914"/>
              <a:gd name="adj2" fmla="val 57274"/>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6" name="正方形/長方形 5">
            <a:extLst>
              <a:ext uri="{FF2B5EF4-FFF2-40B4-BE49-F238E27FC236}">
                <a16:creationId xmlns:a16="http://schemas.microsoft.com/office/drawing/2014/main" id="{E5B3713C-E010-522C-9F52-0EA5D37EE6CD}"/>
              </a:ext>
            </a:extLst>
          </p:cNvPr>
          <p:cNvSpPr/>
          <p:nvPr/>
        </p:nvSpPr>
        <p:spPr>
          <a:xfrm>
            <a:off x="3786977" y="3748046"/>
            <a:ext cx="4303680" cy="2038114"/>
          </a:xfrm>
          <a:prstGeom prst="rect">
            <a:avLst/>
          </a:prstGeom>
          <a:solidFill>
            <a:schemeClr val="bg1"/>
          </a:solidFill>
          <a:ln>
            <a:solidFill>
              <a:schemeClr val="accent5">
                <a:lumMod val="5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400" dirty="0">
                <a:solidFill>
                  <a:schemeClr val="tx1"/>
                </a:solidFill>
              </a:rPr>
              <a:t>分類クラスの平均，重心を算出</a:t>
            </a:r>
            <a:endParaRPr kumimoji="1" lang="en-US" altLang="ja-JP" sz="2400" dirty="0">
              <a:solidFill>
                <a:schemeClr val="tx1"/>
              </a:solidFill>
            </a:endParaRPr>
          </a:p>
          <a:p>
            <a:pPr algn="ctr"/>
            <a:r>
              <a:rPr kumimoji="1" lang="ja-JP" altLang="en-US" sz="2400" dirty="0">
                <a:solidFill>
                  <a:schemeClr val="tx1"/>
                </a:solidFill>
              </a:rPr>
              <a:t>↓</a:t>
            </a:r>
            <a:endParaRPr kumimoji="1" lang="en-US" altLang="ja-JP" sz="2400" dirty="0">
              <a:solidFill>
                <a:schemeClr val="tx1"/>
              </a:solidFill>
            </a:endParaRPr>
          </a:p>
          <a:p>
            <a:pPr algn="ctr"/>
            <a:r>
              <a:rPr kumimoji="1" lang="ja-JP" altLang="en-US" sz="2400" dirty="0">
                <a:solidFill>
                  <a:schemeClr val="tx1"/>
                </a:solidFill>
              </a:rPr>
              <a:t>結果を</a:t>
            </a:r>
            <a:r>
              <a:rPr kumimoji="1" lang="ja-JP" altLang="en-US" sz="2400" dirty="0">
                <a:solidFill>
                  <a:srgbClr val="C00000"/>
                </a:solidFill>
              </a:rPr>
              <a:t>代表特徴ベクトル</a:t>
            </a:r>
            <a:r>
              <a:rPr kumimoji="1" lang="ja-JP" altLang="en-US" sz="2400" dirty="0">
                <a:solidFill>
                  <a:schemeClr val="tx1"/>
                </a:solidFill>
              </a:rPr>
              <a:t>とする</a:t>
            </a:r>
            <a:endParaRPr kumimoji="1" lang="en-US" altLang="ja-JP" sz="2400" dirty="0">
              <a:solidFill>
                <a:schemeClr val="tx1"/>
              </a:solidFill>
            </a:endParaRPr>
          </a:p>
        </p:txBody>
      </p:sp>
    </p:spTree>
    <p:extLst>
      <p:ext uri="{BB962C8B-B14F-4D97-AF65-F5344CB8AC3E}">
        <p14:creationId xmlns:p14="http://schemas.microsoft.com/office/powerpoint/2010/main" val="370182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61644-7602-763E-77C9-8FE60ABE9965}"/>
              </a:ext>
            </a:extLst>
          </p:cNvPr>
          <p:cNvSpPr>
            <a:spLocks noGrp="1"/>
          </p:cNvSpPr>
          <p:nvPr>
            <p:ph type="title"/>
          </p:nvPr>
        </p:nvSpPr>
        <p:spPr>
          <a:xfrm>
            <a:off x="1097280" y="286603"/>
            <a:ext cx="10058400" cy="773763"/>
          </a:xfrm>
        </p:spPr>
        <p:txBody>
          <a:bodyPr>
            <a:normAutofit/>
          </a:bodyPr>
          <a:lstStyle/>
          <a:p>
            <a:r>
              <a:rPr lang="ja-JP" altLang="en-US" dirty="0"/>
              <a:t>研究</a:t>
            </a:r>
            <a:r>
              <a:rPr kumimoji="1" lang="ja-JP" altLang="en-US" dirty="0"/>
              <a:t>背景（１）</a:t>
            </a:r>
          </a:p>
        </p:txBody>
      </p:sp>
      <p:sp>
        <p:nvSpPr>
          <p:cNvPr id="3" name="スライド番号プレースホルダー 2">
            <a:extLst>
              <a:ext uri="{FF2B5EF4-FFF2-40B4-BE49-F238E27FC236}">
                <a16:creationId xmlns:a16="http://schemas.microsoft.com/office/drawing/2014/main" id="{142CD243-1637-F321-F738-5642CA6616B7}"/>
              </a:ext>
            </a:extLst>
          </p:cNvPr>
          <p:cNvSpPr>
            <a:spLocks noGrp="1"/>
          </p:cNvSpPr>
          <p:nvPr>
            <p:ph type="sldNum" sz="quarter" idx="12"/>
          </p:nvPr>
        </p:nvSpPr>
        <p:spPr/>
        <p:txBody>
          <a:bodyPr/>
          <a:lstStyle/>
          <a:p>
            <a:fld id="{67B4CE29-6554-4A3D-AFF4-5BC7E77D0C2D}" type="slidenum">
              <a:rPr kumimoji="1" lang="ja-JP" altLang="en-US" smtClean="0"/>
              <a:t>2</a:t>
            </a:fld>
            <a:endParaRPr kumimoji="1" lang="ja-JP" altLang="en-US"/>
          </a:p>
        </p:txBody>
      </p:sp>
      <p:sp>
        <p:nvSpPr>
          <p:cNvPr id="6" name="コンテンツ プレースホルダー 2">
            <a:extLst>
              <a:ext uri="{FF2B5EF4-FFF2-40B4-BE49-F238E27FC236}">
                <a16:creationId xmlns:a16="http://schemas.microsoft.com/office/drawing/2014/main" id="{FA8609DB-F83A-CD39-AFB3-70059A2727ED}"/>
              </a:ext>
            </a:extLst>
          </p:cNvPr>
          <p:cNvSpPr txBox="1">
            <a:spLocks/>
          </p:cNvSpPr>
          <p:nvPr/>
        </p:nvSpPr>
        <p:spPr>
          <a:xfrm>
            <a:off x="1097280" y="1298245"/>
            <a:ext cx="10058400" cy="4923661"/>
          </a:xfrm>
          <a:prstGeom prst="rect">
            <a:avLst/>
          </a:prstGeom>
        </p:spPr>
        <p:txBody>
          <a:bodyPr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None/>
            </a:pPr>
            <a:r>
              <a:rPr lang="ja-JP" altLang="en-US" sz="3200" b="1" dirty="0">
                <a:latin typeface="+mn-ea"/>
              </a:rPr>
              <a:t>地球温暖化による環境問題</a:t>
            </a:r>
            <a:endParaRPr lang="en-US" altLang="ja-JP" sz="3200" b="1" dirty="0">
              <a:latin typeface="+mn-ea"/>
            </a:endParaRPr>
          </a:p>
          <a:p>
            <a:pPr marL="358775" indent="-358775">
              <a:lnSpc>
                <a:spcPct val="100000"/>
              </a:lnSpc>
              <a:buFont typeface="Wingdings" panose="05000000000000000000" pitchFamily="2" charset="2"/>
              <a:buChar char="Ø"/>
            </a:pPr>
            <a:r>
              <a:rPr lang="ja-JP" altLang="en-US" sz="2800" dirty="0">
                <a:latin typeface="+mn-ea"/>
              </a:rPr>
              <a:t>現在，</a:t>
            </a:r>
            <a:r>
              <a:rPr lang="ja-JP" altLang="en-US" sz="2800" dirty="0">
                <a:solidFill>
                  <a:srgbClr val="C00000"/>
                </a:solidFill>
                <a:latin typeface="+mn-ea"/>
              </a:rPr>
              <a:t>地球温暖化</a:t>
            </a:r>
            <a:r>
              <a:rPr lang="ja-JP" altLang="en-US" sz="2800" dirty="0">
                <a:latin typeface="+mn-ea"/>
              </a:rPr>
              <a:t>により，海面の上昇，砂漠化など，環境問題が地球規模で発生している．</a:t>
            </a:r>
            <a:endParaRPr lang="en-US" altLang="ja-JP" sz="2800" dirty="0">
              <a:latin typeface="+mn-ea"/>
            </a:endParaRPr>
          </a:p>
          <a:p>
            <a:pPr marL="358775" indent="-358775">
              <a:lnSpc>
                <a:spcPct val="100000"/>
              </a:lnSpc>
              <a:buFont typeface="Wingdings" panose="05000000000000000000" pitchFamily="2" charset="2"/>
              <a:buChar char="Ø"/>
            </a:pPr>
            <a:r>
              <a:rPr lang="ja-JP" altLang="en-US" sz="2800" dirty="0">
                <a:solidFill>
                  <a:srgbClr val="C00000"/>
                </a:solidFill>
                <a:latin typeface="+mn-ea"/>
              </a:rPr>
              <a:t>自然環境観測</a:t>
            </a:r>
            <a:r>
              <a:rPr lang="ja-JP" altLang="en-US" sz="2800" dirty="0">
                <a:latin typeface="+mn-ea"/>
              </a:rPr>
              <a:t>は環境問題の把握・対策に必要とされているため，注目されている．</a:t>
            </a:r>
            <a:endParaRPr lang="en-US" altLang="ja-JP" sz="2800" dirty="0">
              <a:latin typeface="+mn-ea"/>
            </a:endParaRPr>
          </a:p>
          <a:p>
            <a:pPr marL="358775" indent="-358775">
              <a:lnSpc>
                <a:spcPct val="100000"/>
              </a:lnSpc>
              <a:buFont typeface="Wingdings" panose="05000000000000000000" pitchFamily="2" charset="2"/>
              <a:buChar char="Ø"/>
            </a:pPr>
            <a:r>
              <a:rPr lang="en-US" altLang="ja-JP" sz="2800" dirty="0">
                <a:latin typeface="+mn-ea"/>
              </a:rPr>
              <a:t>IoT</a:t>
            </a:r>
            <a:r>
              <a:rPr lang="ja-JP" altLang="en-US" sz="2800" dirty="0">
                <a:latin typeface="+mn-ea"/>
              </a:rPr>
              <a:t>機器を用いた動画や画像などの</a:t>
            </a:r>
            <a:r>
              <a:rPr lang="ja-JP" altLang="en-US" sz="2800" dirty="0">
                <a:solidFill>
                  <a:srgbClr val="C00000"/>
                </a:solidFill>
                <a:latin typeface="+mn-ea"/>
              </a:rPr>
              <a:t>視覚データでのモニタリング</a:t>
            </a:r>
            <a:r>
              <a:rPr lang="ja-JP" altLang="en-US" sz="2800" dirty="0">
                <a:latin typeface="+mn-ea"/>
              </a:rPr>
              <a:t>が行われている</a:t>
            </a:r>
            <a:endParaRPr lang="en-US" altLang="ja-JP" sz="2800" dirty="0">
              <a:latin typeface="+mn-ea"/>
            </a:endParaRPr>
          </a:p>
          <a:p>
            <a:pPr marL="358775" indent="-358775">
              <a:lnSpc>
                <a:spcPct val="100000"/>
              </a:lnSpc>
              <a:buFont typeface="Wingdings" panose="05000000000000000000" pitchFamily="2" charset="2"/>
              <a:buChar char="Ø"/>
            </a:pPr>
            <a:r>
              <a:rPr lang="ja-JP" altLang="en-US" sz="2800" dirty="0">
                <a:latin typeface="+mn-ea"/>
              </a:rPr>
              <a:t>モニタリングの</a:t>
            </a:r>
            <a:r>
              <a:rPr lang="ja-JP" altLang="en-US" sz="2800" dirty="0">
                <a:solidFill>
                  <a:srgbClr val="C00000"/>
                </a:solidFill>
                <a:latin typeface="+mn-ea"/>
              </a:rPr>
              <a:t>アーカイブデータ</a:t>
            </a:r>
            <a:r>
              <a:rPr lang="ja-JP" altLang="en-US" sz="2800" dirty="0">
                <a:latin typeface="+mn-ea"/>
              </a:rPr>
              <a:t>を用いた</a:t>
            </a:r>
            <a:r>
              <a:rPr lang="en-US" altLang="ja-JP" sz="2800" dirty="0">
                <a:latin typeface="+mn-ea"/>
              </a:rPr>
              <a:t>AI</a:t>
            </a:r>
            <a:r>
              <a:rPr lang="ja-JP" altLang="en-US" sz="2800" dirty="0">
                <a:latin typeface="+mn-ea"/>
              </a:rPr>
              <a:t>による</a:t>
            </a:r>
            <a:r>
              <a:rPr lang="ja-JP" altLang="en-US" sz="2800" dirty="0">
                <a:solidFill>
                  <a:srgbClr val="C00000"/>
                </a:solidFill>
                <a:latin typeface="+mn-ea"/>
              </a:rPr>
              <a:t>データ解析</a:t>
            </a:r>
            <a:r>
              <a:rPr lang="ja-JP" altLang="en-US" sz="2800" dirty="0">
                <a:latin typeface="+mn-ea"/>
              </a:rPr>
              <a:t>も行われている</a:t>
            </a:r>
            <a:endParaRPr lang="en-US" altLang="ja-JP" sz="2800" dirty="0">
              <a:latin typeface="+mn-ea"/>
            </a:endParaRPr>
          </a:p>
        </p:txBody>
      </p:sp>
    </p:spTree>
    <p:extLst>
      <p:ext uri="{BB962C8B-B14F-4D97-AF65-F5344CB8AC3E}">
        <p14:creationId xmlns:p14="http://schemas.microsoft.com/office/powerpoint/2010/main" val="321185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矢印: 五方向 9">
            <a:extLst>
              <a:ext uri="{FF2B5EF4-FFF2-40B4-BE49-F238E27FC236}">
                <a16:creationId xmlns:a16="http://schemas.microsoft.com/office/drawing/2014/main" id="{13C2CE9C-8753-43A3-81B6-74C098449C26}"/>
              </a:ext>
            </a:extLst>
          </p:cNvPr>
          <p:cNvSpPr/>
          <p:nvPr/>
        </p:nvSpPr>
        <p:spPr>
          <a:xfrm>
            <a:off x="864426" y="2830285"/>
            <a:ext cx="10805060" cy="3391213"/>
          </a:xfrm>
          <a:prstGeom prst="homePlate">
            <a:avLst>
              <a:gd name="adj" fmla="val 38591"/>
            </a:avLst>
          </a:prstGeom>
          <a:solidFill>
            <a:srgbClr val="FFC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AB2DFAE1-8A4E-9BA9-30DA-86BFD49F273E}"/>
              </a:ext>
            </a:extLst>
          </p:cNvPr>
          <p:cNvSpPr>
            <a:spLocks noGrp="1"/>
          </p:cNvSpPr>
          <p:nvPr>
            <p:ph type="title"/>
          </p:nvPr>
        </p:nvSpPr>
        <p:spPr/>
        <p:txBody>
          <a:bodyPr>
            <a:normAutofit/>
          </a:bodyPr>
          <a:lstStyle/>
          <a:p>
            <a:r>
              <a:rPr kumimoji="1" lang="en-US" altLang="ja-JP" sz="4000" dirty="0">
                <a:latin typeface="+mj-ea"/>
              </a:rPr>
              <a:t>Step-5: </a:t>
            </a:r>
            <a:r>
              <a:rPr lang="ja-JP" altLang="en-US" sz="4000" dirty="0">
                <a:latin typeface="+mj-ea"/>
              </a:rPr>
              <a:t>データベースへの保存</a:t>
            </a:r>
            <a:endParaRPr kumimoji="1" lang="ja-JP" altLang="en-US" sz="4000" dirty="0">
              <a:latin typeface="+mj-ea"/>
            </a:endParaRPr>
          </a:p>
        </p:txBody>
      </p:sp>
      <p:sp>
        <p:nvSpPr>
          <p:cNvPr id="3" name="コンテンツ プレースホルダー 2">
            <a:extLst>
              <a:ext uri="{FF2B5EF4-FFF2-40B4-BE49-F238E27FC236}">
                <a16:creationId xmlns:a16="http://schemas.microsoft.com/office/drawing/2014/main" id="{CE3036D4-8731-B9DD-7715-62CCB0E73DDC}"/>
              </a:ext>
            </a:extLst>
          </p:cNvPr>
          <p:cNvSpPr>
            <a:spLocks noGrp="1"/>
          </p:cNvSpPr>
          <p:nvPr>
            <p:ph idx="1"/>
          </p:nvPr>
        </p:nvSpPr>
        <p:spPr>
          <a:xfrm>
            <a:off x="1097280" y="1229273"/>
            <a:ext cx="10058400" cy="1982013"/>
          </a:xfrm>
        </p:spPr>
        <p:txBody>
          <a:bodyPr>
            <a:normAutofit/>
          </a:bodyPr>
          <a:lstStyle/>
          <a:p>
            <a:pPr marL="0" indent="0">
              <a:lnSpc>
                <a:spcPct val="100000"/>
              </a:lnSpc>
              <a:buNone/>
            </a:pPr>
            <a:r>
              <a:rPr kumimoji="1" lang="ja-JP" altLang="en-US" sz="3200" dirty="0"/>
              <a:t>エンコーダで抽出した画像特徴，代表特徴ベクトルをデータベースに登録する．</a:t>
            </a:r>
            <a:endParaRPr kumimoji="1" lang="en-US" altLang="ja-JP" sz="3200" dirty="0"/>
          </a:p>
          <a:p>
            <a:pPr marL="0" indent="0">
              <a:lnSpc>
                <a:spcPct val="100000"/>
              </a:lnSpc>
              <a:buNone/>
            </a:pPr>
            <a:endParaRPr kumimoji="1" lang="ja-JP" altLang="en-US" sz="3200" dirty="0"/>
          </a:p>
        </p:txBody>
      </p:sp>
      <p:sp>
        <p:nvSpPr>
          <p:cNvPr id="4" name="スライド番号プレースホルダー 3">
            <a:extLst>
              <a:ext uri="{FF2B5EF4-FFF2-40B4-BE49-F238E27FC236}">
                <a16:creationId xmlns:a16="http://schemas.microsoft.com/office/drawing/2014/main" id="{5A40F383-1986-DD1C-E682-66DF2CA832DC}"/>
              </a:ext>
            </a:extLst>
          </p:cNvPr>
          <p:cNvSpPr>
            <a:spLocks noGrp="1"/>
          </p:cNvSpPr>
          <p:nvPr>
            <p:ph type="sldNum" sz="quarter" idx="12"/>
          </p:nvPr>
        </p:nvSpPr>
        <p:spPr/>
        <p:txBody>
          <a:bodyPr/>
          <a:lstStyle/>
          <a:p>
            <a:fld id="{CA1396DC-798B-45CA-9E8F-270F3373FB04}" type="slidenum">
              <a:rPr kumimoji="1" lang="ja-JP" altLang="en-US" smtClean="0"/>
              <a:t>20</a:t>
            </a:fld>
            <a:endParaRPr kumimoji="1" lang="ja-JP" altLang="en-US"/>
          </a:p>
        </p:txBody>
      </p:sp>
      <p:sp>
        <p:nvSpPr>
          <p:cNvPr id="7" name="矢印: 五方向 6">
            <a:extLst>
              <a:ext uri="{FF2B5EF4-FFF2-40B4-BE49-F238E27FC236}">
                <a16:creationId xmlns:a16="http://schemas.microsoft.com/office/drawing/2014/main" id="{143C47CC-3556-E9EB-B974-AE3010969D06}"/>
              </a:ext>
            </a:extLst>
          </p:cNvPr>
          <p:cNvSpPr/>
          <p:nvPr/>
        </p:nvSpPr>
        <p:spPr>
          <a:xfrm>
            <a:off x="0" y="2830285"/>
            <a:ext cx="1556657" cy="3391214"/>
          </a:xfrm>
          <a:prstGeom prst="homePlate">
            <a:avLst>
              <a:gd name="adj" fmla="val 38591"/>
            </a:avLst>
          </a:prstGeom>
          <a:solidFill>
            <a:srgbClr val="98D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E5B3713C-E010-522C-9F52-0EA5D37EE6CD}"/>
              </a:ext>
            </a:extLst>
          </p:cNvPr>
          <p:cNvSpPr/>
          <p:nvPr/>
        </p:nvSpPr>
        <p:spPr>
          <a:xfrm>
            <a:off x="502757" y="5217765"/>
            <a:ext cx="3032175" cy="874099"/>
          </a:xfrm>
          <a:prstGeom prst="rect">
            <a:avLst/>
          </a:prstGeom>
          <a:solidFill>
            <a:schemeClr val="bg1"/>
          </a:solidFill>
          <a:ln w="2857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sz="2800" dirty="0">
                <a:solidFill>
                  <a:schemeClr val="tx1"/>
                </a:solidFill>
              </a:rPr>
              <a:t>STEP-2</a:t>
            </a:r>
            <a:r>
              <a:rPr kumimoji="1" lang="ja-JP" altLang="en-US" sz="2800" dirty="0">
                <a:solidFill>
                  <a:schemeClr val="tx1"/>
                </a:solidFill>
              </a:rPr>
              <a:t>で抽出した画像特徴とラベル</a:t>
            </a:r>
            <a:endParaRPr kumimoji="1" lang="en-US" altLang="ja-JP" sz="2800" dirty="0">
              <a:solidFill>
                <a:schemeClr val="tx1"/>
              </a:solidFill>
            </a:endParaRPr>
          </a:p>
        </p:txBody>
      </p:sp>
      <p:sp>
        <p:nvSpPr>
          <p:cNvPr id="8" name="円柱 7">
            <a:extLst>
              <a:ext uri="{FF2B5EF4-FFF2-40B4-BE49-F238E27FC236}">
                <a16:creationId xmlns:a16="http://schemas.microsoft.com/office/drawing/2014/main" id="{0237AA7A-24A8-CFD0-9B8C-F9DEEF8A6B5D}"/>
              </a:ext>
            </a:extLst>
          </p:cNvPr>
          <p:cNvSpPr/>
          <p:nvPr/>
        </p:nvSpPr>
        <p:spPr>
          <a:xfrm>
            <a:off x="8594731" y="3449573"/>
            <a:ext cx="2188842" cy="1768192"/>
          </a:xfrm>
          <a:prstGeom prst="can">
            <a:avLst>
              <a:gd name="adj" fmla="val 14015"/>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n>
                <a:solidFill>
                  <a:schemeClr val="tx1"/>
                </a:solidFill>
              </a:ln>
              <a:solidFill>
                <a:schemeClr val="tx1"/>
              </a:solidFill>
            </a:endParaRPr>
          </a:p>
        </p:txBody>
      </p:sp>
      <p:pic>
        <p:nvPicPr>
          <p:cNvPr id="16" name="table">
            <a:extLst>
              <a:ext uri="{FF2B5EF4-FFF2-40B4-BE49-F238E27FC236}">
                <a16:creationId xmlns:a16="http://schemas.microsoft.com/office/drawing/2014/main" id="{929B0FAF-E6DF-D4B2-067D-6F8576C57135}"/>
              </a:ext>
            </a:extLst>
          </p:cNvPr>
          <p:cNvPicPr>
            <a:picLocks noChangeAspect="1"/>
          </p:cNvPicPr>
          <p:nvPr/>
        </p:nvPicPr>
        <p:blipFill>
          <a:blip r:embed="rId3"/>
          <a:stretch>
            <a:fillRect/>
          </a:stretch>
        </p:blipFill>
        <p:spPr>
          <a:xfrm>
            <a:off x="5248900" y="2971047"/>
            <a:ext cx="436140" cy="2094966"/>
          </a:xfrm>
          <a:prstGeom prst="rect">
            <a:avLst/>
          </a:prstGeom>
        </p:spPr>
      </p:pic>
      <p:sp>
        <p:nvSpPr>
          <p:cNvPr id="24" name="正方形/長方形 23">
            <a:extLst>
              <a:ext uri="{FF2B5EF4-FFF2-40B4-BE49-F238E27FC236}">
                <a16:creationId xmlns:a16="http://schemas.microsoft.com/office/drawing/2014/main" id="{FC541150-634F-81FC-5F68-AC78DDB295C1}"/>
              </a:ext>
            </a:extLst>
          </p:cNvPr>
          <p:cNvSpPr/>
          <p:nvPr/>
        </p:nvSpPr>
        <p:spPr>
          <a:xfrm>
            <a:off x="4041060" y="5217765"/>
            <a:ext cx="2860929" cy="874099"/>
          </a:xfrm>
          <a:prstGeom prst="rect">
            <a:avLst/>
          </a:prstGeom>
          <a:solidFill>
            <a:schemeClr val="bg1"/>
          </a:solidFill>
          <a:ln w="2857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sz="2800" dirty="0">
                <a:solidFill>
                  <a:schemeClr val="tx1"/>
                </a:solidFill>
              </a:rPr>
              <a:t>STEP-4</a:t>
            </a:r>
            <a:r>
              <a:rPr kumimoji="1" lang="ja-JP" altLang="en-US" sz="2800" dirty="0">
                <a:solidFill>
                  <a:schemeClr val="tx1"/>
                </a:solidFill>
              </a:rPr>
              <a:t>で抽出した代表特徴ベクトル</a:t>
            </a:r>
            <a:endParaRPr kumimoji="1" lang="en-US" altLang="ja-JP" sz="2800" dirty="0">
              <a:solidFill>
                <a:schemeClr val="tx1"/>
              </a:solidFill>
            </a:endParaRPr>
          </a:p>
        </p:txBody>
      </p:sp>
      <p:pic>
        <p:nvPicPr>
          <p:cNvPr id="25" name="table">
            <a:extLst>
              <a:ext uri="{FF2B5EF4-FFF2-40B4-BE49-F238E27FC236}">
                <a16:creationId xmlns:a16="http://schemas.microsoft.com/office/drawing/2014/main" id="{079CD61E-ACEC-E6C8-73E5-46059EC4C1F6}"/>
              </a:ext>
            </a:extLst>
          </p:cNvPr>
          <p:cNvPicPr>
            <a:picLocks noChangeAspect="1"/>
          </p:cNvPicPr>
          <p:nvPr/>
        </p:nvPicPr>
        <p:blipFill>
          <a:blip r:embed="rId3"/>
          <a:stretch>
            <a:fillRect/>
          </a:stretch>
        </p:blipFill>
        <p:spPr>
          <a:xfrm>
            <a:off x="1764463" y="2993165"/>
            <a:ext cx="436140" cy="2094966"/>
          </a:xfrm>
          <a:prstGeom prst="rect">
            <a:avLst/>
          </a:prstGeom>
        </p:spPr>
      </p:pic>
      <p:sp>
        <p:nvSpPr>
          <p:cNvPr id="26" name="十字形 25">
            <a:extLst>
              <a:ext uri="{FF2B5EF4-FFF2-40B4-BE49-F238E27FC236}">
                <a16:creationId xmlns:a16="http://schemas.microsoft.com/office/drawing/2014/main" id="{A3A3E88B-FC63-8C87-F59D-5F3F2250A3CD}"/>
              </a:ext>
            </a:extLst>
          </p:cNvPr>
          <p:cNvSpPr/>
          <p:nvPr/>
        </p:nvSpPr>
        <p:spPr>
          <a:xfrm>
            <a:off x="3342062" y="3646715"/>
            <a:ext cx="672900" cy="689043"/>
          </a:xfrm>
          <a:prstGeom prst="plus">
            <a:avLst>
              <a:gd name="adj" fmla="val 425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7" name="矢印: 右 26">
            <a:extLst>
              <a:ext uri="{FF2B5EF4-FFF2-40B4-BE49-F238E27FC236}">
                <a16:creationId xmlns:a16="http://schemas.microsoft.com/office/drawing/2014/main" id="{6338686D-A691-2715-5B9F-5D1BC35FC346}"/>
              </a:ext>
            </a:extLst>
          </p:cNvPr>
          <p:cNvSpPr/>
          <p:nvPr/>
        </p:nvSpPr>
        <p:spPr>
          <a:xfrm>
            <a:off x="7063259" y="3675505"/>
            <a:ext cx="983502" cy="826305"/>
          </a:xfrm>
          <a:prstGeom prst="rightArrow">
            <a:avLst>
              <a:gd name="adj1" fmla="val 38997"/>
              <a:gd name="adj2" fmla="val 55870"/>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8" name="正方形/長方形 27">
            <a:extLst>
              <a:ext uri="{FF2B5EF4-FFF2-40B4-BE49-F238E27FC236}">
                <a16:creationId xmlns:a16="http://schemas.microsoft.com/office/drawing/2014/main" id="{05B9E413-CCC8-37DC-BF6D-2F7791AC673D}"/>
              </a:ext>
            </a:extLst>
          </p:cNvPr>
          <p:cNvSpPr/>
          <p:nvPr/>
        </p:nvSpPr>
        <p:spPr>
          <a:xfrm>
            <a:off x="7853880" y="5506867"/>
            <a:ext cx="3566855" cy="542792"/>
          </a:xfrm>
          <a:prstGeom prst="rect">
            <a:avLst/>
          </a:prstGeom>
          <a:solidFill>
            <a:schemeClr val="bg1"/>
          </a:solidFill>
          <a:ln w="2857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800" dirty="0">
                <a:solidFill>
                  <a:schemeClr val="tx1"/>
                </a:solidFill>
              </a:rPr>
              <a:t>画像特徴データベース</a:t>
            </a:r>
            <a:endParaRPr kumimoji="1" lang="en-US" altLang="ja-JP" sz="2800" dirty="0">
              <a:solidFill>
                <a:schemeClr val="tx1"/>
              </a:solidFill>
            </a:endParaRPr>
          </a:p>
        </p:txBody>
      </p:sp>
      <p:pic>
        <p:nvPicPr>
          <p:cNvPr id="29" name="table">
            <a:extLst>
              <a:ext uri="{FF2B5EF4-FFF2-40B4-BE49-F238E27FC236}">
                <a16:creationId xmlns:a16="http://schemas.microsoft.com/office/drawing/2014/main" id="{86A09566-C629-418C-2C6A-D1C14D1DC781}"/>
              </a:ext>
            </a:extLst>
          </p:cNvPr>
          <p:cNvPicPr>
            <a:picLocks noChangeAspect="1"/>
          </p:cNvPicPr>
          <p:nvPr/>
        </p:nvPicPr>
        <p:blipFill>
          <a:blip r:embed="rId3"/>
          <a:stretch>
            <a:fillRect/>
          </a:stretch>
        </p:blipFill>
        <p:spPr>
          <a:xfrm>
            <a:off x="9598664" y="3900685"/>
            <a:ext cx="215950" cy="1037299"/>
          </a:xfrm>
          <a:prstGeom prst="rect">
            <a:avLst/>
          </a:prstGeom>
        </p:spPr>
      </p:pic>
      <p:pic>
        <p:nvPicPr>
          <p:cNvPr id="30" name="table">
            <a:extLst>
              <a:ext uri="{FF2B5EF4-FFF2-40B4-BE49-F238E27FC236}">
                <a16:creationId xmlns:a16="http://schemas.microsoft.com/office/drawing/2014/main" id="{77B2436F-7BA4-9FC6-E501-73918C7BF213}"/>
              </a:ext>
            </a:extLst>
          </p:cNvPr>
          <p:cNvPicPr>
            <a:picLocks noChangeAspect="1"/>
          </p:cNvPicPr>
          <p:nvPr/>
        </p:nvPicPr>
        <p:blipFill>
          <a:blip r:embed="rId3"/>
          <a:stretch>
            <a:fillRect/>
          </a:stretch>
        </p:blipFill>
        <p:spPr>
          <a:xfrm>
            <a:off x="9002308" y="3900686"/>
            <a:ext cx="215950" cy="1037299"/>
          </a:xfrm>
          <a:prstGeom prst="rect">
            <a:avLst/>
          </a:prstGeom>
        </p:spPr>
      </p:pic>
      <p:pic>
        <p:nvPicPr>
          <p:cNvPr id="31" name="table">
            <a:extLst>
              <a:ext uri="{FF2B5EF4-FFF2-40B4-BE49-F238E27FC236}">
                <a16:creationId xmlns:a16="http://schemas.microsoft.com/office/drawing/2014/main" id="{E7FAA2D9-EB91-CFB3-8EEB-931C51F7C2A7}"/>
              </a:ext>
            </a:extLst>
          </p:cNvPr>
          <p:cNvPicPr>
            <a:picLocks noChangeAspect="1"/>
          </p:cNvPicPr>
          <p:nvPr/>
        </p:nvPicPr>
        <p:blipFill>
          <a:blip r:embed="rId3"/>
          <a:stretch>
            <a:fillRect/>
          </a:stretch>
        </p:blipFill>
        <p:spPr>
          <a:xfrm>
            <a:off x="8924230" y="3983594"/>
            <a:ext cx="215950" cy="1037299"/>
          </a:xfrm>
          <a:prstGeom prst="rect">
            <a:avLst/>
          </a:prstGeom>
        </p:spPr>
      </p:pic>
      <p:pic>
        <p:nvPicPr>
          <p:cNvPr id="33" name="table">
            <a:extLst>
              <a:ext uri="{FF2B5EF4-FFF2-40B4-BE49-F238E27FC236}">
                <a16:creationId xmlns:a16="http://schemas.microsoft.com/office/drawing/2014/main" id="{FD0250B9-160D-6356-3EF1-84FC45AAD1F3}"/>
              </a:ext>
            </a:extLst>
          </p:cNvPr>
          <p:cNvPicPr>
            <a:picLocks noChangeAspect="1"/>
          </p:cNvPicPr>
          <p:nvPr/>
        </p:nvPicPr>
        <p:blipFill>
          <a:blip r:embed="rId3"/>
          <a:stretch>
            <a:fillRect/>
          </a:stretch>
        </p:blipFill>
        <p:spPr>
          <a:xfrm>
            <a:off x="9524539" y="3991236"/>
            <a:ext cx="215950" cy="1037299"/>
          </a:xfrm>
          <a:prstGeom prst="rect">
            <a:avLst/>
          </a:prstGeom>
        </p:spPr>
      </p:pic>
      <p:pic>
        <p:nvPicPr>
          <p:cNvPr id="34" name="table">
            <a:extLst>
              <a:ext uri="{FF2B5EF4-FFF2-40B4-BE49-F238E27FC236}">
                <a16:creationId xmlns:a16="http://schemas.microsoft.com/office/drawing/2014/main" id="{3BD4259A-F016-20DF-B5F6-2CEBC162FCB9}"/>
              </a:ext>
            </a:extLst>
          </p:cNvPr>
          <p:cNvPicPr>
            <a:picLocks noChangeAspect="1"/>
          </p:cNvPicPr>
          <p:nvPr/>
        </p:nvPicPr>
        <p:blipFill>
          <a:blip r:embed="rId3"/>
          <a:stretch>
            <a:fillRect/>
          </a:stretch>
        </p:blipFill>
        <p:spPr>
          <a:xfrm>
            <a:off x="10222013" y="3889447"/>
            <a:ext cx="215950" cy="1037299"/>
          </a:xfrm>
          <a:prstGeom prst="rect">
            <a:avLst/>
          </a:prstGeom>
        </p:spPr>
      </p:pic>
      <p:pic>
        <p:nvPicPr>
          <p:cNvPr id="35" name="table">
            <a:extLst>
              <a:ext uri="{FF2B5EF4-FFF2-40B4-BE49-F238E27FC236}">
                <a16:creationId xmlns:a16="http://schemas.microsoft.com/office/drawing/2014/main" id="{490501BD-452E-6B81-CC0D-96F74AB17F53}"/>
              </a:ext>
            </a:extLst>
          </p:cNvPr>
          <p:cNvPicPr>
            <a:picLocks noChangeAspect="1"/>
          </p:cNvPicPr>
          <p:nvPr/>
        </p:nvPicPr>
        <p:blipFill>
          <a:blip r:embed="rId3"/>
          <a:stretch>
            <a:fillRect/>
          </a:stretch>
        </p:blipFill>
        <p:spPr>
          <a:xfrm>
            <a:off x="10154107" y="3983160"/>
            <a:ext cx="215950" cy="1037299"/>
          </a:xfrm>
          <a:prstGeom prst="rect">
            <a:avLst/>
          </a:prstGeom>
        </p:spPr>
      </p:pic>
    </p:spTree>
    <p:extLst>
      <p:ext uri="{BB962C8B-B14F-4D97-AF65-F5344CB8AC3E}">
        <p14:creationId xmlns:p14="http://schemas.microsoft.com/office/powerpoint/2010/main" val="374392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46C3A-2171-2128-E4F2-C0F71E819612}"/>
              </a:ext>
            </a:extLst>
          </p:cNvPr>
          <p:cNvSpPr>
            <a:spLocks noGrp="1"/>
          </p:cNvSpPr>
          <p:nvPr>
            <p:ph type="title"/>
          </p:nvPr>
        </p:nvSpPr>
        <p:spPr/>
        <p:txBody>
          <a:bodyPr>
            <a:normAutofit/>
          </a:bodyPr>
          <a:lstStyle/>
          <a:p>
            <a:r>
              <a:rPr kumimoji="1" lang="ja-JP" altLang="en-US" dirty="0"/>
              <a:t>実験０：抽出したベクトルの意味情報</a:t>
            </a:r>
          </a:p>
        </p:txBody>
      </p:sp>
      <p:sp>
        <p:nvSpPr>
          <p:cNvPr id="3" name="コンテンツ プレースホルダー 2">
            <a:extLst>
              <a:ext uri="{FF2B5EF4-FFF2-40B4-BE49-F238E27FC236}">
                <a16:creationId xmlns:a16="http://schemas.microsoft.com/office/drawing/2014/main" id="{88C5FA7B-B97F-DD23-98D0-7A277555C180}"/>
              </a:ext>
            </a:extLst>
          </p:cNvPr>
          <p:cNvSpPr>
            <a:spLocks noGrp="1"/>
          </p:cNvSpPr>
          <p:nvPr>
            <p:ph idx="1"/>
          </p:nvPr>
        </p:nvSpPr>
        <p:spPr/>
        <p:txBody>
          <a:bodyPr>
            <a:normAutofit/>
          </a:bodyPr>
          <a:lstStyle/>
          <a:p>
            <a:r>
              <a:rPr kumimoji="1" lang="ja-JP" altLang="en-US" sz="2800" dirty="0"/>
              <a:t>実験目的：意味情報が保持されているかの確認をコサイン類似度を用いて確認する．</a:t>
            </a:r>
          </a:p>
        </p:txBody>
      </p:sp>
      <p:sp>
        <p:nvSpPr>
          <p:cNvPr id="4" name="スライド番号プレースホルダー 3">
            <a:extLst>
              <a:ext uri="{FF2B5EF4-FFF2-40B4-BE49-F238E27FC236}">
                <a16:creationId xmlns:a16="http://schemas.microsoft.com/office/drawing/2014/main" id="{FAA2ECA6-5891-E09A-45F6-C5D76090F539}"/>
              </a:ext>
            </a:extLst>
          </p:cNvPr>
          <p:cNvSpPr>
            <a:spLocks noGrp="1"/>
          </p:cNvSpPr>
          <p:nvPr>
            <p:ph type="sldNum" sz="quarter" idx="12"/>
          </p:nvPr>
        </p:nvSpPr>
        <p:spPr/>
        <p:txBody>
          <a:bodyPr/>
          <a:lstStyle/>
          <a:p>
            <a:fld id="{67B4CE29-6554-4A3D-AFF4-5BC7E77D0C2D}" type="slidenum">
              <a:rPr kumimoji="1" lang="ja-JP" altLang="en-US" smtClean="0"/>
              <a:t>21</a:t>
            </a:fld>
            <a:endParaRPr kumimoji="1" lang="ja-JP" altLang="en-US"/>
          </a:p>
        </p:txBody>
      </p:sp>
    </p:spTree>
    <p:extLst>
      <p:ext uri="{BB962C8B-B14F-4D97-AF65-F5344CB8AC3E}">
        <p14:creationId xmlns:p14="http://schemas.microsoft.com/office/powerpoint/2010/main" val="220984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556BDF-454D-B230-BCDC-8D53B23D39D5}"/>
              </a:ext>
            </a:extLst>
          </p:cNvPr>
          <p:cNvSpPr>
            <a:spLocks noGrp="1"/>
          </p:cNvSpPr>
          <p:nvPr>
            <p:ph type="title"/>
          </p:nvPr>
        </p:nvSpPr>
        <p:spPr/>
        <p:txBody>
          <a:bodyPr>
            <a:normAutofit/>
          </a:bodyPr>
          <a:lstStyle/>
          <a:p>
            <a:pPr algn="ctr"/>
            <a:r>
              <a:rPr lang="ja-JP" altLang="en-US" b="1" dirty="0"/>
              <a:t>提案手法による実装</a:t>
            </a:r>
            <a:r>
              <a:rPr lang="ja-JP" altLang="en-US" sz="4800" b="1" dirty="0"/>
              <a:t>システム</a:t>
            </a:r>
            <a:endParaRPr kumimoji="1" lang="ja-JP" altLang="en-US" dirty="0"/>
          </a:p>
        </p:txBody>
      </p:sp>
      <p:sp>
        <p:nvSpPr>
          <p:cNvPr id="4" name="スライド番号プレースホルダー 3">
            <a:extLst>
              <a:ext uri="{FF2B5EF4-FFF2-40B4-BE49-F238E27FC236}">
                <a16:creationId xmlns:a16="http://schemas.microsoft.com/office/drawing/2014/main" id="{082510B8-E78C-912F-D26E-6E978475BBD7}"/>
              </a:ext>
            </a:extLst>
          </p:cNvPr>
          <p:cNvSpPr>
            <a:spLocks noGrp="1"/>
          </p:cNvSpPr>
          <p:nvPr>
            <p:ph type="sldNum" sz="quarter" idx="12"/>
          </p:nvPr>
        </p:nvSpPr>
        <p:spPr/>
        <p:txBody>
          <a:bodyPr/>
          <a:lstStyle/>
          <a:p>
            <a:fld id="{67B4CE29-6554-4A3D-AFF4-5BC7E77D0C2D}" type="slidenum">
              <a:rPr kumimoji="1" lang="ja-JP" altLang="en-US" smtClean="0"/>
              <a:t>22</a:t>
            </a:fld>
            <a:endParaRPr kumimoji="1" lang="ja-JP" altLang="en-US"/>
          </a:p>
        </p:txBody>
      </p:sp>
      <p:sp>
        <p:nvSpPr>
          <p:cNvPr id="6" name="四角形: 角を丸くする 5">
            <a:extLst>
              <a:ext uri="{FF2B5EF4-FFF2-40B4-BE49-F238E27FC236}">
                <a16:creationId xmlns:a16="http://schemas.microsoft.com/office/drawing/2014/main" id="{A58C950F-CC1C-4A35-981D-041915021813}"/>
              </a:ext>
            </a:extLst>
          </p:cNvPr>
          <p:cNvSpPr/>
          <p:nvPr/>
        </p:nvSpPr>
        <p:spPr>
          <a:xfrm>
            <a:off x="8966402" y="1257120"/>
            <a:ext cx="2346097" cy="2059122"/>
          </a:xfrm>
          <a:prstGeom prst="roundRect">
            <a:avLst/>
          </a:prstGeom>
          <a:ln w="381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7" name="四角形: 角を丸くする 6">
            <a:extLst>
              <a:ext uri="{FF2B5EF4-FFF2-40B4-BE49-F238E27FC236}">
                <a16:creationId xmlns:a16="http://schemas.microsoft.com/office/drawing/2014/main" id="{B873AED1-F27B-4EF2-BB4B-57F697D9A185}"/>
              </a:ext>
            </a:extLst>
          </p:cNvPr>
          <p:cNvSpPr/>
          <p:nvPr/>
        </p:nvSpPr>
        <p:spPr>
          <a:xfrm>
            <a:off x="8899487" y="3542648"/>
            <a:ext cx="2440806" cy="2677643"/>
          </a:xfrm>
          <a:prstGeom prst="roundRect">
            <a:avLst/>
          </a:prstGeom>
          <a:solidFill>
            <a:srgbClr val="E5F9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 name="四角形: 角を丸くする 7">
            <a:extLst>
              <a:ext uri="{FF2B5EF4-FFF2-40B4-BE49-F238E27FC236}">
                <a16:creationId xmlns:a16="http://schemas.microsoft.com/office/drawing/2014/main" id="{A06DB866-973F-43F0-9784-D7F770559D71}"/>
              </a:ext>
            </a:extLst>
          </p:cNvPr>
          <p:cNvSpPr/>
          <p:nvPr/>
        </p:nvSpPr>
        <p:spPr>
          <a:xfrm>
            <a:off x="2917782" y="3825204"/>
            <a:ext cx="5643509" cy="2450471"/>
          </a:xfrm>
          <a:prstGeom prst="roundRect">
            <a:avLst/>
          </a:prstGeom>
          <a:solidFill>
            <a:srgbClr val="E5F9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9" name="四角形: 角を丸くする 8">
            <a:extLst>
              <a:ext uri="{FF2B5EF4-FFF2-40B4-BE49-F238E27FC236}">
                <a16:creationId xmlns:a16="http://schemas.microsoft.com/office/drawing/2014/main" id="{413934CD-8714-4792-82CD-3A3B6B34452A}"/>
              </a:ext>
            </a:extLst>
          </p:cNvPr>
          <p:cNvSpPr/>
          <p:nvPr/>
        </p:nvSpPr>
        <p:spPr>
          <a:xfrm>
            <a:off x="625406" y="1238934"/>
            <a:ext cx="8020050" cy="2077308"/>
          </a:xfrm>
          <a:prstGeom prst="roundRect">
            <a:avLst/>
          </a:prstGeom>
          <a:solidFill>
            <a:srgbClr val="E5F9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0" name="グループ化 9">
            <a:extLst>
              <a:ext uri="{FF2B5EF4-FFF2-40B4-BE49-F238E27FC236}">
                <a16:creationId xmlns:a16="http://schemas.microsoft.com/office/drawing/2014/main" id="{981E788A-AC80-44ED-8164-E9B14E73FC90}"/>
              </a:ext>
            </a:extLst>
          </p:cNvPr>
          <p:cNvGrpSpPr/>
          <p:nvPr/>
        </p:nvGrpSpPr>
        <p:grpSpPr>
          <a:xfrm>
            <a:off x="729987" y="1264571"/>
            <a:ext cx="10499449" cy="4872214"/>
            <a:chOff x="-577210" y="1051714"/>
            <a:chExt cx="12397670" cy="5572047"/>
          </a:xfrm>
        </p:grpSpPr>
        <p:sp>
          <p:nvSpPr>
            <p:cNvPr id="23" name="正方形/長方形 22">
              <a:extLst>
                <a:ext uri="{FF2B5EF4-FFF2-40B4-BE49-F238E27FC236}">
                  <a16:creationId xmlns:a16="http://schemas.microsoft.com/office/drawing/2014/main" id="{C0DD2288-E143-4AD9-850E-EA7F208579AC}"/>
                </a:ext>
              </a:extLst>
            </p:cNvPr>
            <p:cNvSpPr/>
            <p:nvPr/>
          </p:nvSpPr>
          <p:spPr>
            <a:xfrm>
              <a:off x="3284323" y="4039045"/>
              <a:ext cx="4449977" cy="2584716"/>
            </a:xfrm>
            <a:prstGeom prst="rect">
              <a:avLst/>
            </a:prstGeom>
            <a:ln w="28575">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dirty="0"/>
            </a:p>
          </p:txBody>
        </p:sp>
        <p:grpSp>
          <p:nvGrpSpPr>
            <p:cNvPr id="24" name="グループ化 23">
              <a:extLst>
                <a:ext uri="{FF2B5EF4-FFF2-40B4-BE49-F238E27FC236}">
                  <a16:creationId xmlns:a16="http://schemas.microsoft.com/office/drawing/2014/main" id="{4009E836-3965-4B19-922F-E233340F110F}"/>
                </a:ext>
              </a:extLst>
            </p:cNvPr>
            <p:cNvGrpSpPr/>
            <p:nvPr/>
          </p:nvGrpSpPr>
          <p:grpSpPr>
            <a:xfrm>
              <a:off x="-577210" y="1219842"/>
              <a:ext cx="12397670" cy="5342274"/>
              <a:chOff x="-601996" y="1161387"/>
              <a:chExt cx="11989314" cy="5109065"/>
            </a:xfrm>
          </p:grpSpPr>
          <p:sp>
            <p:nvSpPr>
              <p:cNvPr id="65" name="フローチャート: 磁気ディスク 64">
                <a:extLst>
                  <a:ext uri="{FF2B5EF4-FFF2-40B4-BE49-F238E27FC236}">
                    <a16:creationId xmlns:a16="http://schemas.microsoft.com/office/drawing/2014/main" id="{BEEFB4B3-37A9-4DA9-A792-E1E62E832F7B}"/>
                  </a:ext>
                </a:extLst>
              </p:cNvPr>
              <p:cNvSpPr/>
              <p:nvPr/>
            </p:nvSpPr>
            <p:spPr>
              <a:xfrm>
                <a:off x="9388280" y="4260718"/>
                <a:ext cx="1999038" cy="1636367"/>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2000" dirty="0">
                    <a:solidFill>
                      <a:schemeClr val="tx1"/>
                    </a:solidFill>
                  </a:rPr>
                  <a:t>画像</a:t>
                </a:r>
                <a:endParaRPr lang="en-US" altLang="ja-JP" sz="2000" dirty="0">
                  <a:solidFill>
                    <a:schemeClr val="tx1"/>
                  </a:solidFill>
                </a:endParaRPr>
              </a:p>
              <a:p>
                <a:pPr algn="ctr"/>
                <a:r>
                  <a:rPr lang="ja-JP" altLang="en-US" sz="2000" dirty="0">
                    <a:solidFill>
                      <a:schemeClr val="tx1"/>
                    </a:solidFill>
                  </a:rPr>
                  <a:t>データベース</a:t>
                </a:r>
                <a:endParaRPr kumimoji="1" lang="ja-JP" altLang="en-US" sz="2000" dirty="0">
                  <a:solidFill>
                    <a:schemeClr val="tx1"/>
                  </a:solidFill>
                </a:endParaRPr>
              </a:p>
            </p:txBody>
          </p:sp>
          <p:pic>
            <p:nvPicPr>
              <p:cNvPr id="66" name="グラフィックス 6" descr="コンピューター">
                <a:extLst>
                  <a:ext uri="{FF2B5EF4-FFF2-40B4-BE49-F238E27FC236}">
                    <a16:creationId xmlns:a16="http://schemas.microsoft.com/office/drawing/2014/main" id="{96C99842-58D7-423B-9A59-BAB7FA7895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4171" y="1161387"/>
                <a:ext cx="1506322" cy="1506323"/>
              </a:xfrm>
              <a:prstGeom prst="rect">
                <a:avLst/>
              </a:prstGeom>
            </p:spPr>
          </p:pic>
          <p:sp>
            <p:nvSpPr>
              <p:cNvPr id="67" name="矢印: 右 66">
                <a:extLst>
                  <a:ext uri="{FF2B5EF4-FFF2-40B4-BE49-F238E27FC236}">
                    <a16:creationId xmlns:a16="http://schemas.microsoft.com/office/drawing/2014/main" id="{2521BDBF-2C86-4E4D-9ABE-B12A04C38FD1}"/>
                  </a:ext>
                </a:extLst>
              </p:cNvPr>
              <p:cNvSpPr/>
              <p:nvPr/>
            </p:nvSpPr>
            <p:spPr>
              <a:xfrm>
                <a:off x="2335367" y="2308990"/>
                <a:ext cx="1522505" cy="459258"/>
              </a:xfrm>
              <a:prstGeom prst="rightArrow">
                <a:avLst/>
              </a:prstGeom>
              <a:ln w="28575"/>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dirty="0"/>
              </a:p>
            </p:txBody>
          </p:sp>
          <p:sp>
            <p:nvSpPr>
              <p:cNvPr id="68" name="矢印: 右 67">
                <a:extLst>
                  <a:ext uri="{FF2B5EF4-FFF2-40B4-BE49-F238E27FC236}">
                    <a16:creationId xmlns:a16="http://schemas.microsoft.com/office/drawing/2014/main" id="{56094CD2-A37B-4EFD-B3D2-0812209EC36E}"/>
                  </a:ext>
                </a:extLst>
              </p:cNvPr>
              <p:cNvSpPr/>
              <p:nvPr/>
            </p:nvSpPr>
            <p:spPr>
              <a:xfrm rot="16200000">
                <a:off x="5046546" y="3156462"/>
                <a:ext cx="733652" cy="499493"/>
              </a:xfrm>
              <a:prstGeom prst="rightArrow">
                <a:avLst/>
              </a:prstGeom>
              <a:ln w="28575"/>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dirty="0"/>
              </a:p>
            </p:txBody>
          </p:sp>
          <p:sp>
            <p:nvSpPr>
              <p:cNvPr id="69" name="テキスト ボックス 10">
                <a:extLst>
                  <a:ext uri="{FF2B5EF4-FFF2-40B4-BE49-F238E27FC236}">
                    <a16:creationId xmlns:a16="http://schemas.microsoft.com/office/drawing/2014/main" id="{9EDDFC37-95A9-4921-849E-8B4C8B411376}"/>
                  </a:ext>
                </a:extLst>
              </p:cNvPr>
              <p:cNvSpPr txBox="1"/>
              <p:nvPr/>
            </p:nvSpPr>
            <p:spPr>
              <a:xfrm>
                <a:off x="3885069" y="2449756"/>
                <a:ext cx="2663786" cy="437606"/>
              </a:xfrm>
              <a:prstGeom prst="rect">
                <a:avLst/>
              </a:prstGeom>
              <a:noFill/>
              <a:ln w="19050">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dirty="0"/>
                  <a:t>シーン</a:t>
                </a:r>
                <a:r>
                  <a:rPr kumimoji="1" lang="ja-JP" altLang="en-US" sz="2000" dirty="0"/>
                  <a:t>検索システム</a:t>
                </a:r>
              </a:p>
            </p:txBody>
          </p:sp>
          <p:sp>
            <p:nvSpPr>
              <p:cNvPr id="70" name="矢印: 右 69">
                <a:extLst>
                  <a:ext uri="{FF2B5EF4-FFF2-40B4-BE49-F238E27FC236}">
                    <a16:creationId xmlns:a16="http://schemas.microsoft.com/office/drawing/2014/main" id="{E957148A-C7C7-4312-8DDF-400436C8040E}"/>
                  </a:ext>
                </a:extLst>
              </p:cNvPr>
              <p:cNvSpPr/>
              <p:nvPr/>
            </p:nvSpPr>
            <p:spPr>
              <a:xfrm flipH="1">
                <a:off x="7974793" y="4469249"/>
                <a:ext cx="1158708" cy="535640"/>
              </a:xfrm>
              <a:prstGeom prst="rightArrow">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71" name="矢印: 右 70">
                <a:extLst>
                  <a:ext uri="{FF2B5EF4-FFF2-40B4-BE49-F238E27FC236}">
                    <a16:creationId xmlns:a16="http://schemas.microsoft.com/office/drawing/2014/main" id="{F388A8FB-52CA-4B98-847D-06765F3D3D77}"/>
                  </a:ext>
                </a:extLst>
              </p:cNvPr>
              <p:cNvSpPr/>
              <p:nvPr/>
            </p:nvSpPr>
            <p:spPr>
              <a:xfrm>
                <a:off x="7974513" y="5016700"/>
                <a:ext cx="1159443" cy="535643"/>
              </a:xfrm>
              <a:prstGeom prst="rightArrow">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72" name="テキスト ボックス 17">
                <a:extLst>
                  <a:ext uri="{FF2B5EF4-FFF2-40B4-BE49-F238E27FC236}">
                    <a16:creationId xmlns:a16="http://schemas.microsoft.com/office/drawing/2014/main" id="{6F7B87D2-13C8-413C-B2ED-56A16ABCA168}"/>
                  </a:ext>
                </a:extLst>
              </p:cNvPr>
              <p:cNvSpPr txBox="1"/>
              <p:nvPr/>
            </p:nvSpPr>
            <p:spPr>
              <a:xfrm>
                <a:off x="3124769" y="5563551"/>
                <a:ext cx="4434913" cy="706901"/>
              </a:xfrm>
              <a:prstGeom prst="rect">
                <a:avLst/>
              </a:prstGeom>
              <a:noFill/>
              <a:ln w="19050">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en-US" altLang="ja-JP" sz="1600" dirty="0"/>
              </a:p>
              <a:p>
                <a:pPr algn="ctr"/>
                <a:r>
                  <a:rPr lang="ja-JP" altLang="en-US" sz="2000" dirty="0"/>
                  <a:t>特徴抽出・クラス分類</a:t>
                </a:r>
                <a:endParaRPr kumimoji="1" lang="ja-JP" altLang="en-US" sz="2000" dirty="0"/>
              </a:p>
            </p:txBody>
          </p:sp>
          <p:sp>
            <p:nvSpPr>
              <p:cNvPr id="73" name="テキスト ボックス 18">
                <a:extLst>
                  <a:ext uri="{FF2B5EF4-FFF2-40B4-BE49-F238E27FC236}">
                    <a16:creationId xmlns:a16="http://schemas.microsoft.com/office/drawing/2014/main" id="{14EAD32B-7901-4606-8655-377F8573CEA2}"/>
                  </a:ext>
                </a:extLst>
              </p:cNvPr>
              <p:cNvSpPr txBox="1"/>
              <p:nvPr/>
            </p:nvSpPr>
            <p:spPr>
              <a:xfrm>
                <a:off x="-431266" y="2411100"/>
                <a:ext cx="2638269" cy="774225"/>
              </a:xfrm>
              <a:prstGeom prst="rect">
                <a:avLst/>
              </a:prstGeom>
              <a:noFill/>
              <a:ln w="19050">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buFont typeface="Arial" panose="020B0604020202020204" pitchFamily="34" charset="0"/>
                  <a:buChar char="•"/>
                </a:pPr>
                <a:r>
                  <a:rPr kumimoji="1" lang="en-US" altLang="ja-JP" sz="2000" dirty="0"/>
                  <a:t>IoT</a:t>
                </a:r>
              </a:p>
              <a:p>
                <a:pPr marL="342900" indent="-342900">
                  <a:buFont typeface="Arial" panose="020B0604020202020204" pitchFamily="34" charset="0"/>
                  <a:buChar char="•"/>
                </a:pPr>
                <a:r>
                  <a:rPr lang="ja-JP" altLang="en-US" sz="2000" dirty="0"/>
                  <a:t>モバイル端末</a:t>
                </a:r>
                <a:endParaRPr lang="en-US" altLang="ja-JP" sz="2000" dirty="0"/>
              </a:p>
            </p:txBody>
          </p:sp>
          <p:pic>
            <p:nvPicPr>
              <p:cNvPr id="74" name="グラフィックス 19" descr="ネットワーク">
                <a:extLst>
                  <a:ext uri="{FF2B5EF4-FFF2-40B4-BE49-F238E27FC236}">
                    <a16:creationId xmlns:a16="http://schemas.microsoft.com/office/drawing/2014/main" id="{4079D271-146F-4246-B832-F9525930F0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996" y="1353882"/>
                <a:ext cx="1001580" cy="1001582"/>
              </a:xfrm>
              <a:prstGeom prst="rect">
                <a:avLst/>
              </a:prstGeom>
            </p:spPr>
          </p:pic>
          <p:sp>
            <p:nvSpPr>
              <p:cNvPr id="75" name="矢印: 右 74">
                <a:extLst>
                  <a:ext uri="{FF2B5EF4-FFF2-40B4-BE49-F238E27FC236}">
                    <a16:creationId xmlns:a16="http://schemas.microsoft.com/office/drawing/2014/main" id="{A6521D55-C972-4B9D-A86A-9681AC70B9E2}"/>
                  </a:ext>
                </a:extLst>
              </p:cNvPr>
              <p:cNvSpPr/>
              <p:nvPr/>
            </p:nvSpPr>
            <p:spPr>
              <a:xfrm rot="16200000" flipH="1">
                <a:off x="4506920" y="3207285"/>
                <a:ext cx="733187" cy="499491"/>
              </a:xfrm>
              <a:prstGeom prst="rightArrow">
                <a:avLst/>
              </a:prstGeom>
              <a:ln w="28575"/>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dirty="0"/>
              </a:p>
            </p:txBody>
          </p:sp>
        </p:grpSp>
        <p:pic>
          <p:nvPicPr>
            <p:cNvPr id="25" name="図 24">
              <a:extLst>
                <a:ext uri="{FF2B5EF4-FFF2-40B4-BE49-F238E27FC236}">
                  <a16:creationId xmlns:a16="http://schemas.microsoft.com/office/drawing/2014/main" id="{BFB7E7F3-17CC-4E0D-9CDD-C9D6F9449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540" y="1386135"/>
              <a:ext cx="1574361" cy="885579"/>
            </a:xfrm>
            <a:prstGeom prst="rect">
              <a:avLst/>
            </a:prstGeom>
          </p:spPr>
        </p:pic>
        <p:pic>
          <p:nvPicPr>
            <p:cNvPr id="26" name="グラフィックス 25" descr="プログラマー">
              <a:extLst>
                <a:ext uri="{FF2B5EF4-FFF2-40B4-BE49-F238E27FC236}">
                  <a16:creationId xmlns:a16="http://schemas.microsoft.com/office/drawing/2014/main" id="{91D83791-F24B-41DE-AE21-5E864726C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416" y="1051714"/>
              <a:ext cx="1407936" cy="1407936"/>
            </a:xfrm>
            <a:prstGeom prst="rect">
              <a:avLst/>
            </a:prstGeom>
          </p:spPr>
        </p:pic>
        <p:sp>
          <p:nvSpPr>
            <p:cNvPr id="27" name="矢印: 右 26">
              <a:extLst>
                <a:ext uri="{FF2B5EF4-FFF2-40B4-BE49-F238E27FC236}">
                  <a16:creationId xmlns:a16="http://schemas.microsoft.com/office/drawing/2014/main" id="{2C765F8E-7915-4848-852B-5212A5D6781D}"/>
                </a:ext>
              </a:extLst>
            </p:cNvPr>
            <p:cNvSpPr/>
            <p:nvPr/>
          </p:nvSpPr>
          <p:spPr>
            <a:xfrm>
              <a:off x="7072822" y="2395581"/>
              <a:ext cx="2496045" cy="528721"/>
            </a:xfrm>
            <a:prstGeom prst="rightArrow">
              <a:avLst/>
            </a:prstGeom>
            <a:ln w="28575"/>
          </p:spPr>
          <p:style>
            <a:lnRef idx="2">
              <a:schemeClr val="accent1"/>
            </a:lnRef>
            <a:fillRef idx="1">
              <a:schemeClr val="lt1"/>
            </a:fillRef>
            <a:effectRef idx="0">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dirty="0"/>
            </a:p>
          </p:txBody>
        </p:sp>
        <p:grpSp>
          <p:nvGrpSpPr>
            <p:cNvPr id="28" name="グループ化 27">
              <a:extLst>
                <a:ext uri="{FF2B5EF4-FFF2-40B4-BE49-F238E27FC236}">
                  <a16:creationId xmlns:a16="http://schemas.microsoft.com/office/drawing/2014/main" id="{11FA1DC8-5853-4027-9411-F5931C0F24DF}"/>
                </a:ext>
              </a:extLst>
            </p:cNvPr>
            <p:cNvGrpSpPr/>
            <p:nvPr/>
          </p:nvGrpSpPr>
          <p:grpSpPr>
            <a:xfrm>
              <a:off x="3488925" y="4180399"/>
              <a:ext cx="1658878" cy="1809793"/>
              <a:chOff x="4716685" y="4065497"/>
              <a:chExt cx="2011142" cy="2104911"/>
            </a:xfrm>
          </p:grpSpPr>
          <p:sp>
            <p:nvSpPr>
              <p:cNvPr id="38" name="フローチャート: 結合子 37">
                <a:extLst>
                  <a:ext uri="{FF2B5EF4-FFF2-40B4-BE49-F238E27FC236}">
                    <a16:creationId xmlns:a16="http://schemas.microsoft.com/office/drawing/2014/main" id="{3343B419-B143-49C2-8932-74448FE31B90}"/>
                  </a:ext>
                </a:extLst>
              </p:cNvPr>
              <p:cNvSpPr/>
              <p:nvPr/>
            </p:nvSpPr>
            <p:spPr>
              <a:xfrm>
                <a:off x="4716685" y="4065497"/>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39" name="フローチャート: 結合子 38">
                <a:extLst>
                  <a:ext uri="{FF2B5EF4-FFF2-40B4-BE49-F238E27FC236}">
                    <a16:creationId xmlns:a16="http://schemas.microsoft.com/office/drawing/2014/main" id="{7C9D5E52-0163-4D7E-A065-616F7574A8EE}"/>
                  </a:ext>
                </a:extLst>
              </p:cNvPr>
              <p:cNvSpPr/>
              <p:nvPr/>
            </p:nvSpPr>
            <p:spPr>
              <a:xfrm>
                <a:off x="4716685" y="4619972"/>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0" name="フローチャート: 結合子 39">
                <a:extLst>
                  <a:ext uri="{FF2B5EF4-FFF2-40B4-BE49-F238E27FC236}">
                    <a16:creationId xmlns:a16="http://schemas.microsoft.com/office/drawing/2014/main" id="{D887484B-FC6D-4E6A-8B2A-FAC01494B5DB}"/>
                  </a:ext>
                </a:extLst>
              </p:cNvPr>
              <p:cNvSpPr/>
              <p:nvPr/>
            </p:nvSpPr>
            <p:spPr>
              <a:xfrm>
                <a:off x="4716685" y="5174447"/>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1" name="フローチャート: 結合子 40">
                <a:extLst>
                  <a:ext uri="{FF2B5EF4-FFF2-40B4-BE49-F238E27FC236}">
                    <a16:creationId xmlns:a16="http://schemas.microsoft.com/office/drawing/2014/main" id="{269734DB-BB7B-4A03-A06A-91889BCDC7E9}"/>
                  </a:ext>
                </a:extLst>
              </p:cNvPr>
              <p:cNvSpPr/>
              <p:nvPr/>
            </p:nvSpPr>
            <p:spPr>
              <a:xfrm>
                <a:off x="4716685" y="5733723"/>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2" name="フローチャート: 結合子 41">
                <a:extLst>
                  <a:ext uri="{FF2B5EF4-FFF2-40B4-BE49-F238E27FC236}">
                    <a16:creationId xmlns:a16="http://schemas.microsoft.com/office/drawing/2014/main" id="{1C94728E-0B8C-449D-BE17-F08CF89EAAA9}"/>
                  </a:ext>
                </a:extLst>
              </p:cNvPr>
              <p:cNvSpPr/>
              <p:nvPr/>
            </p:nvSpPr>
            <p:spPr>
              <a:xfrm>
                <a:off x="5502104" y="4401629"/>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3" name="フローチャート: 結合子 42">
                <a:extLst>
                  <a:ext uri="{FF2B5EF4-FFF2-40B4-BE49-F238E27FC236}">
                    <a16:creationId xmlns:a16="http://schemas.microsoft.com/office/drawing/2014/main" id="{0E5D81D0-D14D-4369-ABDB-E2355C958519}"/>
                  </a:ext>
                </a:extLst>
              </p:cNvPr>
              <p:cNvSpPr/>
              <p:nvPr/>
            </p:nvSpPr>
            <p:spPr>
              <a:xfrm>
                <a:off x="5502104" y="4956104"/>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4" name="フローチャート: 結合子 43">
                <a:extLst>
                  <a:ext uri="{FF2B5EF4-FFF2-40B4-BE49-F238E27FC236}">
                    <a16:creationId xmlns:a16="http://schemas.microsoft.com/office/drawing/2014/main" id="{01A2ECEB-2D56-4DD5-8050-B91AF5C29CEB}"/>
                  </a:ext>
                </a:extLst>
              </p:cNvPr>
              <p:cNvSpPr/>
              <p:nvPr/>
            </p:nvSpPr>
            <p:spPr>
              <a:xfrm>
                <a:off x="5502104" y="5510579"/>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5" name="フローチャート: 結合子 44">
                <a:extLst>
                  <a:ext uri="{FF2B5EF4-FFF2-40B4-BE49-F238E27FC236}">
                    <a16:creationId xmlns:a16="http://schemas.microsoft.com/office/drawing/2014/main" id="{CFB84396-9099-4494-A6C4-298941B4607B}"/>
                  </a:ext>
                </a:extLst>
              </p:cNvPr>
              <p:cNvSpPr/>
              <p:nvPr/>
            </p:nvSpPr>
            <p:spPr>
              <a:xfrm>
                <a:off x="6287523" y="4683088"/>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46" name="フローチャート: 結合子 45">
                <a:extLst>
                  <a:ext uri="{FF2B5EF4-FFF2-40B4-BE49-F238E27FC236}">
                    <a16:creationId xmlns:a16="http://schemas.microsoft.com/office/drawing/2014/main" id="{77E6AD94-7B4E-48B6-8860-7B84F1FDD96A}"/>
                  </a:ext>
                </a:extLst>
              </p:cNvPr>
              <p:cNvSpPr/>
              <p:nvPr/>
            </p:nvSpPr>
            <p:spPr>
              <a:xfrm>
                <a:off x="6287523" y="5237563"/>
                <a:ext cx="440304" cy="436685"/>
              </a:xfrm>
              <a:prstGeom prst="flowChartConnector">
                <a:avLst/>
              </a:prstGeom>
              <a:ln w="19050"/>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cxnSp>
            <p:nvCxnSpPr>
              <p:cNvPr id="47" name="直線矢印コネクタ 46">
                <a:extLst>
                  <a:ext uri="{FF2B5EF4-FFF2-40B4-BE49-F238E27FC236}">
                    <a16:creationId xmlns:a16="http://schemas.microsoft.com/office/drawing/2014/main" id="{DA681F6C-4936-4A65-9F92-A6D0C44B47CC}"/>
                  </a:ext>
                </a:extLst>
              </p:cNvPr>
              <p:cNvCxnSpPr>
                <a:stCxn id="38" idx="6"/>
                <a:endCxn id="42" idx="2"/>
              </p:cNvCxnSpPr>
              <p:nvPr/>
            </p:nvCxnSpPr>
            <p:spPr>
              <a:xfrm>
                <a:off x="5156989" y="4283840"/>
                <a:ext cx="345115" cy="336132"/>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48" name="直線矢印コネクタ 47">
                <a:extLst>
                  <a:ext uri="{FF2B5EF4-FFF2-40B4-BE49-F238E27FC236}">
                    <a16:creationId xmlns:a16="http://schemas.microsoft.com/office/drawing/2014/main" id="{04ECCD1C-2219-4D68-A6F6-C998ABCB624C}"/>
                  </a:ext>
                </a:extLst>
              </p:cNvPr>
              <p:cNvCxnSpPr>
                <a:cxnSpLocks/>
                <a:stCxn id="38" idx="6"/>
                <a:endCxn id="43" idx="2"/>
              </p:cNvCxnSpPr>
              <p:nvPr/>
            </p:nvCxnSpPr>
            <p:spPr>
              <a:xfrm>
                <a:off x="5156989" y="4283840"/>
                <a:ext cx="345115" cy="890607"/>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49" name="直線矢印コネクタ 48">
                <a:extLst>
                  <a:ext uri="{FF2B5EF4-FFF2-40B4-BE49-F238E27FC236}">
                    <a16:creationId xmlns:a16="http://schemas.microsoft.com/office/drawing/2014/main" id="{DB4824B8-0B0F-4A1F-A80C-F3F078191806}"/>
                  </a:ext>
                </a:extLst>
              </p:cNvPr>
              <p:cNvCxnSpPr>
                <a:cxnSpLocks/>
                <a:stCxn id="38" idx="6"/>
                <a:endCxn id="44" idx="2"/>
              </p:cNvCxnSpPr>
              <p:nvPr/>
            </p:nvCxnSpPr>
            <p:spPr>
              <a:xfrm>
                <a:off x="5156989" y="4283840"/>
                <a:ext cx="345115" cy="1445082"/>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0" name="直線矢印コネクタ 49">
                <a:extLst>
                  <a:ext uri="{FF2B5EF4-FFF2-40B4-BE49-F238E27FC236}">
                    <a16:creationId xmlns:a16="http://schemas.microsoft.com/office/drawing/2014/main" id="{5DCB3654-F821-4AD7-93FA-07F4E248A5ED}"/>
                  </a:ext>
                </a:extLst>
              </p:cNvPr>
              <p:cNvCxnSpPr>
                <a:cxnSpLocks/>
                <a:stCxn id="39" idx="6"/>
                <a:endCxn id="42" idx="2"/>
              </p:cNvCxnSpPr>
              <p:nvPr/>
            </p:nvCxnSpPr>
            <p:spPr>
              <a:xfrm flipV="1">
                <a:off x="5156989" y="4619972"/>
                <a:ext cx="345115" cy="218343"/>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1" name="直線矢印コネクタ 50">
                <a:extLst>
                  <a:ext uri="{FF2B5EF4-FFF2-40B4-BE49-F238E27FC236}">
                    <a16:creationId xmlns:a16="http://schemas.microsoft.com/office/drawing/2014/main" id="{616E6D07-436F-474B-BBC1-67BC62EDB882}"/>
                  </a:ext>
                </a:extLst>
              </p:cNvPr>
              <p:cNvCxnSpPr>
                <a:cxnSpLocks/>
                <a:stCxn id="39" idx="6"/>
                <a:endCxn id="43" idx="2"/>
              </p:cNvCxnSpPr>
              <p:nvPr/>
            </p:nvCxnSpPr>
            <p:spPr>
              <a:xfrm>
                <a:off x="5156989" y="4838315"/>
                <a:ext cx="345115" cy="336132"/>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2" name="直線矢印コネクタ 51">
                <a:extLst>
                  <a:ext uri="{FF2B5EF4-FFF2-40B4-BE49-F238E27FC236}">
                    <a16:creationId xmlns:a16="http://schemas.microsoft.com/office/drawing/2014/main" id="{2F17DF7F-CCF8-437F-BDC1-96BF430B6701}"/>
                  </a:ext>
                </a:extLst>
              </p:cNvPr>
              <p:cNvCxnSpPr>
                <a:cxnSpLocks/>
                <a:stCxn id="39" idx="6"/>
                <a:endCxn id="44" idx="2"/>
              </p:cNvCxnSpPr>
              <p:nvPr/>
            </p:nvCxnSpPr>
            <p:spPr>
              <a:xfrm>
                <a:off x="5156989" y="4838315"/>
                <a:ext cx="345115" cy="890607"/>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3" name="直線矢印コネクタ 52">
                <a:extLst>
                  <a:ext uri="{FF2B5EF4-FFF2-40B4-BE49-F238E27FC236}">
                    <a16:creationId xmlns:a16="http://schemas.microsoft.com/office/drawing/2014/main" id="{C369149D-C424-4DF3-A584-AF6AD1DC1BE5}"/>
                  </a:ext>
                </a:extLst>
              </p:cNvPr>
              <p:cNvCxnSpPr>
                <a:cxnSpLocks/>
                <a:stCxn id="40" idx="6"/>
                <a:endCxn id="42" idx="2"/>
              </p:cNvCxnSpPr>
              <p:nvPr/>
            </p:nvCxnSpPr>
            <p:spPr>
              <a:xfrm flipV="1">
                <a:off x="5156989" y="4619972"/>
                <a:ext cx="345115" cy="772818"/>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4" name="直線矢印コネクタ 53">
                <a:extLst>
                  <a:ext uri="{FF2B5EF4-FFF2-40B4-BE49-F238E27FC236}">
                    <a16:creationId xmlns:a16="http://schemas.microsoft.com/office/drawing/2014/main" id="{66B0A69E-D52D-4503-BEC6-E1046B300554}"/>
                  </a:ext>
                </a:extLst>
              </p:cNvPr>
              <p:cNvCxnSpPr>
                <a:cxnSpLocks/>
                <a:stCxn id="40" idx="6"/>
                <a:endCxn id="43" idx="2"/>
              </p:cNvCxnSpPr>
              <p:nvPr/>
            </p:nvCxnSpPr>
            <p:spPr>
              <a:xfrm flipV="1">
                <a:off x="5156989" y="5174447"/>
                <a:ext cx="345115" cy="218343"/>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5" name="直線矢印コネクタ 54">
                <a:extLst>
                  <a:ext uri="{FF2B5EF4-FFF2-40B4-BE49-F238E27FC236}">
                    <a16:creationId xmlns:a16="http://schemas.microsoft.com/office/drawing/2014/main" id="{1448E79B-57EE-4C11-8ED8-5EC5A94D0980}"/>
                  </a:ext>
                </a:extLst>
              </p:cNvPr>
              <p:cNvCxnSpPr>
                <a:cxnSpLocks/>
                <a:stCxn id="40" idx="6"/>
                <a:endCxn id="44" idx="2"/>
              </p:cNvCxnSpPr>
              <p:nvPr/>
            </p:nvCxnSpPr>
            <p:spPr>
              <a:xfrm>
                <a:off x="5156989" y="5392790"/>
                <a:ext cx="345115" cy="336132"/>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6" name="直線矢印コネクタ 55">
                <a:extLst>
                  <a:ext uri="{FF2B5EF4-FFF2-40B4-BE49-F238E27FC236}">
                    <a16:creationId xmlns:a16="http://schemas.microsoft.com/office/drawing/2014/main" id="{5EA9F99E-3370-4EF1-A5DC-D02ED90F2654}"/>
                  </a:ext>
                </a:extLst>
              </p:cNvPr>
              <p:cNvCxnSpPr>
                <a:cxnSpLocks/>
                <a:stCxn id="41" idx="6"/>
                <a:endCxn id="42" idx="2"/>
              </p:cNvCxnSpPr>
              <p:nvPr/>
            </p:nvCxnSpPr>
            <p:spPr>
              <a:xfrm flipV="1">
                <a:off x="5156989" y="4619972"/>
                <a:ext cx="345115" cy="1332094"/>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7" name="直線矢印コネクタ 56">
                <a:extLst>
                  <a:ext uri="{FF2B5EF4-FFF2-40B4-BE49-F238E27FC236}">
                    <a16:creationId xmlns:a16="http://schemas.microsoft.com/office/drawing/2014/main" id="{E56AB3F1-CF8E-490A-8B9A-8CB2208F8BD4}"/>
                  </a:ext>
                </a:extLst>
              </p:cNvPr>
              <p:cNvCxnSpPr>
                <a:cxnSpLocks/>
                <a:stCxn id="41" idx="6"/>
                <a:endCxn id="43" idx="2"/>
              </p:cNvCxnSpPr>
              <p:nvPr/>
            </p:nvCxnSpPr>
            <p:spPr>
              <a:xfrm flipV="1">
                <a:off x="5156989" y="5174447"/>
                <a:ext cx="345115" cy="777619"/>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8" name="直線矢印コネクタ 57">
                <a:extLst>
                  <a:ext uri="{FF2B5EF4-FFF2-40B4-BE49-F238E27FC236}">
                    <a16:creationId xmlns:a16="http://schemas.microsoft.com/office/drawing/2014/main" id="{8F957910-2D64-438F-9B7D-6B936AFA3F83}"/>
                  </a:ext>
                </a:extLst>
              </p:cNvPr>
              <p:cNvCxnSpPr>
                <a:cxnSpLocks/>
                <a:stCxn id="41" idx="6"/>
                <a:endCxn id="44" idx="2"/>
              </p:cNvCxnSpPr>
              <p:nvPr/>
            </p:nvCxnSpPr>
            <p:spPr>
              <a:xfrm flipV="1">
                <a:off x="5156989" y="5728922"/>
                <a:ext cx="345115" cy="223144"/>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59" name="直線矢印コネクタ 58">
                <a:extLst>
                  <a:ext uri="{FF2B5EF4-FFF2-40B4-BE49-F238E27FC236}">
                    <a16:creationId xmlns:a16="http://schemas.microsoft.com/office/drawing/2014/main" id="{D258116C-85B5-4F8F-8D12-F55CB82F783D}"/>
                  </a:ext>
                </a:extLst>
              </p:cNvPr>
              <p:cNvCxnSpPr>
                <a:cxnSpLocks/>
                <a:stCxn id="42" idx="6"/>
                <a:endCxn id="46" idx="2"/>
              </p:cNvCxnSpPr>
              <p:nvPr/>
            </p:nvCxnSpPr>
            <p:spPr>
              <a:xfrm>
                <a:off x="5942408" y="4619972"/>
                <a:ext cx="345115" cy="835934"/>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60" name="直線矢印コネクタ 59">
                <a:extLst>
                  <a:ext uri="{FF2B5EF4-FFF2-40B4-BE49-F238E27FC236}">
                    <a16:creationId xmlns:a16="http://schemas.microsoft.com/office/drawing/2014/main" id="{044CD9E6-5302-4750-AE56-20245DAE7219}"/>
                  </a:ext>
                </a:extLst>
              </p:cNvPr>
              <p:cNvCxnSpPr>
                <a:cxnSpLocks/>
                <a:stCxn id="42" idx="6"/>
                <a:endCxn id="45" idx="2"/>
              </p:cNvCxnSpPr>
              <p:nvPr/>
            </p:nvCxnSpPr>
            <p:spPr>
              <a:xfrm>
                <a:off x="5942408" y="4619972"/>
                <a:ext cx="345115" cy="281459"/>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61" name="直線矢印コネクタ 60">
                <a:extLst>
                  <a:ext uri="{FF2B5EF4-FFF2-40B4-BE49-F238E27FC236}">
                    <a16:creationId xmlns:a16="http://schemas.microsoft.com/office/drawing/2014/main" id="{073CB7BE-289C-47DA-AA89-EF0B410F7F2C}"/>
                  </a:ext>
                </a:extLst>
              </p:cNvPr>
              <p:cNvCxnSpPr>
                <a:cxnSpLocks/>
                <a:stCxn id="43" idx="6"/>
                <a:endCxn id="46" idx="2"/>
              </p:cNvCxnSpPr>
              <p:nvPr/>
            </p:nvCxnSpPr>
            <p:spPr>
              <a:xfrm>
                <a:off x="5942408" y="5174447"/>
                <a:ext cx="345115" cy="281459"/>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62" name="直線矢印コネクタ 61">
                <a:extLst>
                  <a:ext uri="{FF2B5EF4-FFF2-40B4-BE49-F238E27FC236}">
                    <a16:creationId xmlns:a16="http://schemas.microsoft.com/office/drawing/2014/main" id="{55265538-13B5-41E9-B200-855B7811260D}"/>
                  </a:ext>
                </a:extLst>
              </p:cNvPr>
              <p:cNvCxnSpPr>
                <a:cxnSpLocks/>
                <a:stCxn id="43" idx="6"/>
                <a:endCxn id="45" idx="2"/>
              </p:cNvCxnSpPr>
              <p:nvPr/>
            </p:nvCxnSpPr>
            <p:spPr>
              <a:xfrm flipV="1">
                <a:off x="5942408" y="4901431"/>
                <a:ext cx="345115" cy="273016"/>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63" name="直線矢印コネクタ 62">
                <a:extLst>
                  <a:ext uri="{FF2B5EF4-FFF2-40B4-BE49-F238E27FC236}">
                    <a16:creationId xmlns:a16="http://schemas.microsoft.com/office/drawing/2014/main" id="{2DC4671A-9CA8-480D-A80E-9D703228BCFF}"/>
                  </a:ext>
                </a:extLst>
              </p:cNvPr>
              <p:cNvCxnSpPr>
                <a:cxnSpLocks/>
                <a:stCxn id="44" idx="6"/>
                <a:endCxn id="46" idx="2"/>
              </p:cNvCxnSpPr>
              <p:nvPr/>
            </p:nvCxnSpPr>
            <p:spPr>
              <a:xfrm flipV="1">
                <a:off x="5942408" y="5455906"/>
                <a:ext cx="345115" cy="273016"/>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cxnSp>
            <p:nvCxnSpPr>
              <p:cNvPr id="64" name="直線矢印コネクタ 63">
                <a:extLst>
                  <a:ext uri="{FF2B5EF4-FFF2-40B4-BE49-F238E27FC236}">
                    <a16:creationId xmlns:a16="http://schemas.microsoft.com/office/drawing/2014/main" id="{4E7ABF39-4138-445E-A495-A0815525FF89}"/>
                  </a:ext>
                </a:extLst>
              </p:cNvPr>
              <p:cNvCxnSpPr>
                <a:cxnSpLocks/>
                <a:stCxn id="44" idx="6"/>
                <a:endCxn id="45" idx="2"/>
              </p:cNvCxnSpPr>
              <p:nvPr/>
            </p:nvCxnSpPr>
            <p:spPr>
              <a:xfrm flipV="1">
                <a:off x="5942408" y="4901431"/>
                <a:ext cx="345115" cy="827491"/>
              </a:xfrm>
              <a:prstGeom prst="straightConnector1">
                <a:avLst/>
              </a:prstGeom>
              <a:ln w="19050">
                <a:tailEnd type="triangle"/>
              </a:ln>
            </p:spPr>
            <p:style>
              <a:lnRef idx="2">
                <a:schemeClr val="accent2"/>
              </a:lnRef>
              <a:fillRef idx="1">
                <a:schemeClr val="lt1"/>
              </a:fillRef>
              <a:effectRef idx="0">
                <a:schemeClr val="accent2"/>
              </a:effectRef>
              <a:fontRef idx="minor">
                <a:schemeClr val="dk1"/>
              </a:fontRef>
            </p:style>
          </p:cxnSp>
        </p:grpSp>
        <p:sp>
          <p:nvSpPr>
            <p:cNvPr id="29" name="正方形/長方形 28">
              <a:extLst>
                <a:ext uri="{FF2B5EF4-FFF2-40B4-BE49-F238E27FC236}">
                  <a16:creationId xmlns:a16="http://schemas.microsoft.com/office/drawing/2014/main" id="{A55C713A-A3E8-4D86-BF39-5EAAFE5244EF}"/>
                </a:ext>
              </a:extLst>
            </p:cNvPr>
            <p:cNvSpPr/>
            <p:nvPr/>
          </p:nvSpPr>
          <p:spPr>
            <a:xfrm>
              <a:off x="5757114" y="4310661"/>
              <a:ext cx="1874866" cy="1585062"/>
            </a:xfrm>
            <a:prstGeom prst="rect">
              <a:avLst/>
            </a:prstGeom>
            <a:solidFill>
              <a:srgbClr val="CCECFF"/>
            </a:solidFill>
            <a:ln w="190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dirty="0"/>
            </a:p>
          </p:txBody>
        </p:sp>
        <p:sp>
          <p:nvSpPr>
            <p:cNvPr id="30" name="楕円 29">
              <a:extLst>
                <a:ext uri="{FF2B5EF4-FFF2-40B4-BE49-F238E27FC236}">
                  <a16:creationId xmlns:a16="http://schemas.microsoft.com/office/drawing/2014/main" id="{129F8321-B284-4882-A715-405279B79399}"/>
                </a:ext>
              </a:extLst>
            </p:cNvPr>
            <p:cNvSpPr/>
            <p:nvPr/>
          </p:nvSpPr>
          <p:spPr>
            <a:xfrm>
              <a:off x="6600650" y="5269452"/>
              <a:ext cx="835923" cy="486004"/>
            </a:xfrm>
            <a:prstGeom prst="ellipse">
              <a:avLst/>
            </a:prstGeom>
            <a:solidFill>
              <a:srgbClr val="FFC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31" name="楕円 30">
              <a:extLst>
                <a:ext uri="{FF2B5EF4-FFF2-40B4-BE49-F238E27FC236}">
                  <a16:creationId xmlns:a16="http://schemas.microsoft.com/office/drawing/2014/main" id="{0D93A93B-2D82-473E-B33C-3B3D847DBF06}"/>
                </a:ext>
              </a:extLst>
            </p:cNvPr>
            <p:cNvSpPr/>
            <p:nvPr/>
          </p:nvSpPr>
          <p:spPr>
            <a:xfrm rot="2143402">
              <a:off x="6529166" y="4601043"/>
              <a:ext cx="1081258" cy="374010"/>
            </a:xfrm>
            <a:prstGeom prst="ellipse">
              <a:avLst/>
            </a:prstGeom>
            <a:solidFill>
              <a:schemeClr val="tx2">
                <a:lumMod val="60000"/>
                <a:lumOff val="4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a:p>
          </p:txBody>
        </p:sp>
        <p:sp>
          <p:nvSpPr>
            <p:cNvPr id="32" name="楕円 31">
              <a:extLst>
                <a:ext uri="{FF2B5EF4-FFF2-40B4-BE49-F238E27FC236}">
                  <a16:creationId xmlns:a16="http://schemas.microsoft.com/office/drawing/2014/main" id="{E6664934-085C-4A60-8170-3F85ABBB3C66}"/>
                </a:ext>
              </a:extLst>
            </p:cNvPr>
            <p:cNvSpPr/>
            <p:nvPr/>
          </p:nvSpPr>
          <p:spPr>
            <a:xfrm rot="5745156">
              <a:off x="5692889" y="4672419"/>
              <a:ext cx="993786" cy="696346"/>
            </a:xfrm>
            <a:prstGeom prst="ellipse">
              <a:avLst/>
            </a:prstGeom>
            <a:solidFill>
              <a:schemeClr val="accent5">
                <a:lumMod val="60000"/>
                <a:lumOff val="40000"/>
              </a:schemeClr>
            </a:solidFill>
            <a:ln>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sz="1400"/>
            </a:p>
          </p:txBody>
        </p:sp>
        <p:sp>
          <p:nvSpPr>
            <p:cNvPr id="33" name="テキスト ボックス 156">
              <a:extLst>
                <a:ext uri="{FF2B5EF4-FFF2-40B4-BE49-F238E27FC236}">
                  <a16:creationId xmlns:a16="http://schemas.microsoft.com/office/drawing/2014/main" id="{23FDD9C1-F5A4-4B35-AECF-C2AE4AC9DCD5}"/>
                </a:ext>
              </a:extLst>
            </p:cNvPr>
            <p:cNvSpPr txBox="1"/>
            <p:nvPr/>
          </p:nvSpPr>
          <p:spPr>
            <a:xfrm>
              <a:off x="2638775" y="1653379"/>
              <a:ext cx="1210589" cy="387183"/>
            </a:xfrm>
            <a:prstGeom prst="rect">
              <a:avLst/>
            </a:prstGeom>
            <a:solidFill>
              <a:srgbClr val="FFFFFF"/>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600" dirty="0"/>
                <a:t>入力画像</a:t>
              </a:r>
            </a:p>
          </p:txBody>
        </p:sp>
        <p:pic>
          <p:nvPicPr>
            <p:cNvPr id="34" name="図 33">
              <a:extLst>
                <a:ext uri="{FF2B5EF4-FFF2-40B4-BE49-F238E27FC236}">
                  <a16:creationId xmlns:a16="http://schemas.microsoft.com/office/drawing/2014/main" id="{526BC8CF-7CF8-4BB3-ADB9-B1CF2258C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9994" y="1590790"/>
              <a:ext cx="1381940" cy="777343"/>
            </a:xfrm>
            <a:prstGeom prst="rect">
              <a:avLst/>
            </a:prstGeom>
          </p:spPr>
        </p:pic>
        <p:pic>
          <p:nvPicPr>
            <p:cNvPr id="35" name="図 34">
              <a:extLst>
                <a:ext uri="{FF2B5EF4-FFF2-40B4-BE49-F238E27FC236}">
                  <a16:creationId xmlns:a16="http://schemas.microsoft.com/office/drawing/2014/main" id="{66A46EC0-A22E-4D21-8580-1CFD49587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8158" y="1448873"/>
              <a:ext cx="1381940" cy="777343"/>
            </a:xfrm>
            <a:prstGeom prst="rect">
              <a:avLst/>
            </a:prstGeom>
          </p:spPr>
        </p:pic>
        <p:pic>
          <p:nvPicPr>
            <p:cNvPr id="36" name="図 35">
              <a:extLst>
                <a:ext uri="{FF2B5EF4-FFF2-40B4-BE49-F238E27FC236}">
                  <a16:creationId xmlns:a16="http://schemas.microsoft.com/office/drawing/2014/main" id="{4074E114-B33D-4813-8C28-58F480204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7199" y="1315047"/>
              <a:ext cx="1381940" cy="777343"/>
            </a:xfrm>
            <a:prstGeom prst="rect">
              <a:avLst/>
            </a:prstGeom>
          </p:spPr>
        </p:pic>
        <p:sp>
          <p:nvSpPr>
            <p:cNvPr id="37" name="テキスト ボックス 158">
              <a:extLst>
                <a:ext uri="{FF2B5EF4-FFF2-40B4-BE49-F238E27FC236}">
                  <a16:creationId xmlns:a16="http://schemas.microsoft.com/office/drawing/2014/main" id="{11C85D93-A92B-4213-9EE9-4F6FBBDD8D6F}"/>
                </a:ext>
              </a:extLst>
            </p:cNvPr>
            <p:cNvSpPr txBox="1"/>
            <p:nvPr/>
          </p:nvSpPr>
          <p:spPr>
            <a:xfrm>
              <a:off x="7046012" y="1740652"/>
              <a:ext cx="1467068" cy="387183"/>
            </a:xfrm>
            <a:prstGeom prst="rect">
              <a:avLst/>
            </a:prstGeom>
            <a:solidFill>
              <a:srgbClr val="FFFFFF"/>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600" dirty="0"/>
                <a:t>類似画像群</a:t>
              </a:r>
            </a:p>
          </p:txBody>
        </p:sp>
      </p:grpSp>
      <p:sp>
        <p:nvSpPr>
          <p:cNvPr id="11" name="テキスト ボックス 165">
            <a:extLst>
              <a:ext uri="{FF2B5EF4-FFF2-40B4-BE49-F238E27FC236}">
                <a16:creationId xmlns:a16="http://schemas.microsoft.com/office/drawing/2014/main" id="{263C34D1-680D-40F8-8E9A-79508A6FD607}"/>
              </a:ext>
            </a:extLst>
          </p:cNvPr>
          <p:cNvSpPr txBox="1"/>
          <p:nvPr/>
        </p:nvSpPr>
        <p:spPr>
          <a:xfrm>
            <a:off x="625406" y="1237613"/>
            <a:ext cx="1400234" cy="400110"/>
          </a:xfrm>
          <a:prstGeom prst="rect">
            <a:avLst/>
          </a:prstGeom>
          <a:solidFill>
            <a:schemeClr val="bg1"/>
          </a:solidFill>
          <a:ln w="28575">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2000" dirty="0"/>
              <a:t>STEP1</a:t>
            </a:r>
            <a:endParaRPr kumimoji="1" lang="ja-JP" altLang="en-US" sz="2000" dirty="0"/>
          </a:p>
        </p:txBody>
      </p:sp>
      <p:sp>
        <p:nvSpPr>
          <p:cNvPr id="12" name="テキスト ボックス 166">
            <a:extLst>
              <a:ext uri="{FF2B5EF4-FFF2-40B4-BE49-F238E27FC236}">
                <a16:creationId xmlns:a16="http://schemas.microsoft.com/office/drawing/2014/main" id="{659EE230-C034-4566-99D5-F7DFCF4DD62E}"/>
              </a:ext>
            </a:extLst>
          </p:cNvPr>
          <p:cNvSpPr txBox="1"/>
          <p:nvPr/>
        </p:nvSpPr>
        <p:spPr>
          <a:xfrm>
            <a:off x="2917782" y="3825204"/>
            <a:ext cx="1028328" cy="400110"/>
          </a:xfrm>
          <a:prstGeom prst="rect">
            <a:avLst/>
          </a:prstGeom>
          <a:solidFill>
            <a:schemeClr val="bg1"/>
          </a:solidFill>
          <a:ln w="28575">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2000" dirty="0"/>
              <a:t>STEP2</a:t>
            </a:r>
            <a:endParaRPr kumimoji="1" lang="ja-JP" altLang="en-US" sz="2000" dirty="0"/>
          </a:p>
        </p:txBody>
      </p:sp>
      <p:sp>
        <p:nvSpPr>
          <p:cNvPr id="13" name="テキスト ボックス 167">
            <a:extLst>
              <a:ext uri="{FF2B5EF4-FFF2-40B4-BE49-F238E27FC236}">
                <a16:creationId xmlns:a16="http://schemas.microsoft.com/office/drawing/2014/main" id="{2115897F-65D9-4F45-9AC8-75C901C8255C}"/>
              </a:ext>
            </a:extLst>
          </p:cNvPr>
          <p:cNvSpPr txBox="1"/>
          <p:nvPr/>
        </p:nvSpPr>
        <p:spPr>
          <a:xfrm>
            <a:off x="8902030" y="3543862"/>
            <a:ext cx="1055293" cy="400110"/>
          </a:xfrm>
          <a:prstGeom prst="rect">
            <a:avLst/>
          </a:prstGeom>
          <a:solidFill>
            <a:schemeClr val="bg1"/>
          </a:solidFill>
          <a:ln w="28575">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2000" dirty="0"/>
              <a:t>STEP3</a:t>
            </a:r>
            <a:endParaRPr kumimoji="1" lang="ja-JP" altLang="en-US" sz="2000" dirty="0"/>
          </a:p>
        </p:txBody>
      </p:sp>
      <p:pic>
        <p:nvPicPr>
          <p:cNvPr id="14" name="グラフィックス 169" descr="スマート フォン">
            <a:extLst>
              <a:ext uri="{FF2B5EF4-FFF2-40B4-BE49-F238E27FC236}">
                <a16:creationId xmlns:a16="http://schemas.microsoft.com/office/drawing/2014/main" id="{24E1448C-3200-4E60-8C25-4F41C74593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6461" y="1676465"/>
            <a:ext cx="914400" cy="914400"/>
          </a:xfrm>
          <a:prstGeom prst="rect">
            <a:avLst/>
          </a:prstGeom>
        </p:spPr>
      </p:pic>
      <p:pic>
        <p:nvPicPr>
          <p:cNvPr id="16" name="グラフィックス 173" descr="統計">
            <a:extLst>
              <a:ext uri="{FF2B5EF4-FFF2-40B4-BE49-F238E27FC236}">
                <a16:creationId xmlns:a16="http://schemas.microsoft.com/office/drawing/2014/main" id="{89D4C29F-2DA1-47B1-BCC7-17247CCF19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07330" y="1862380"/>
            <a:ext cx="914400" cy="911062"/>
          </a:xfrm>
          <a:prstGeom prst="rect">
            <a:avLst/>
          </a:prstGeom>
        </p:spPr>
      </p:pic>
      <p:pic>
        <p:nvPicPr>
          <p:cNvPr id="17" name="グラフィックス 175" descr="歯車 1 つ">
            <a:extLst>
              <a:ext uri="{FF2B5EF4-FFF2-40B4-BE49-F238E27FC236}">
                <a16:creationId xmlns:a16="http://schemas.microsoft.com/office/drawing/2014/main" id="{BBA79F73-D959-4BB4-9DEB-D6C10A59AF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10365" y="1882788"/>
            <a:ext cx="914400" cy="914400"/>
          </a:xfrm>
          <a:prstGeom prst="rect">
            <a:avLst/>
          </a:prstGeom>
        </p:spPr>
      </p:pic>
      <p:sp>
        <p:nvSpPr>
          <p:cNvPr id="18" name="テキスト ボックス 178">
            <a:extLst>
              <a:ext uri="{FF2B5EF4-FFF2-40B4-BE49-F238E27FC236}">
                <a16:creationId xmlns:a16="http://schemas.microsoft.com/office/drawing/2014/main" id="{62C79E00-0BCD-42F9-967C-B37CA47303DE}"/>
              </a:ext>
            </a:extLst>
          </p:cNvPr>
          <p:cNvSpPr txBox="1"/>
          <p:nvPr/>
        </p:nvSpPr>
        <p:spPr>
          <a:xfrm>
            <a:off x="9335219" y="2734531"/>
            <a:ext cx="1789546" cy="400110"/>
          </a:xfrm>
          <a:prstGeom prst="rect">
            <a:avLst/>
          </a:prstGeom>
          <a:noFill/>
          <a:ln w="19050">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dirty="0"/>
              <a:t>データ解析</a:t>
            </a:r>
            <a:endParaRPr kumimoji="1" lang="ja-JP" altLang="en-US" sz="2000" dirty="0"/>
          </a:p>
        </p:txBody>
      </p:sp>
      <p:sp>
        <p:nvSpPr>
          <p:cNvPr id="19" name="テキスト ボックス 179">
            <a:extLst>
              <a:ext uri="{FF2B5EF4-FFF2-40B4-BE49-F238E27FC236}">
                <a16:creationId xmlns:a16="http://schemas.microsoft.com/office/drawing/2014/main" id="{11D660A8-1ADE-49F8-A213-692CD745EAB4}"/>
              </a:ext>
            </a:extLst>
          </p:cNvPr>
          <p:cNvSpPr txBox="1"/>
          <p:nvPr/>
        </p:nvSpPr>
        <p:spPr>
          <a:xfrm>
            <a:off x="8146432" y="5495060"/>
            <a:ext cx="1221522" cy="584775"/>
          </a:xfrm>
          <a:prstGeom prst="rect">
            <a:avLst/>
          </a:prstGeom>
          <a:solidFill>
            <a:srgbClr val="FFFFFF"/>
          </a:solidFill>
          <a:ln w="19050">
            <a:solidFill>
              <a:schemeClr val="tx1">
                <a:lumMod val="95000"/>
                <a:lumOff val="5000"/>
              </a:schemeClr>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dirty="0"/>
              <a:t>画像特徴</a:t>
            </a:r>
            <a:endParaRPr lang="en-US" altLang="ja-JP" sz="1600" dirty="0"/>
          </a:p>
          <a:p>
            <a:pPr algn="ctr"/>
            <a:r>
              <a:rPr kumimoji="1" lang="ja-JP" altLang="en-US" sz="1600" dirty="0"/>
              <a:t>画像データ</a:t>
            </a:r>
          </a:p>
        </p:txBody>
      </p:sp>
      <p:sp>
        <p:nvSpPr>
          <p:cNvPr id="20" name="テキスト ボックス 69">
            <a:extLst>
              <a:ext uri="{FF2B5EF4-FFF2-40B4-BE49-F238E27FC236}">
                <a16:creationId xmlns:a16="http://schemas.microsoft.com/office/drawing/2014/main" id="{0229B36C-DDEE-4E56-98A2-4967F0E9BD25}"/>
              </a:ext>
            </a:extLst>
          </p:cNvPr>
          <p:cNvSpPr txBox="1"/>
          <p:nvPr/>
        </p:nvSpPr>
        <p:spPr>
          <a:xfrm>
            <a:off x="8950071" y="1236519"/>
            <a:ext cx="1089461" cy="400110"/>
          </a:xfrm>
          <a:prstGeom prst="rect">
            <a:avLst/>
          </a:prstGeom>
          <a:solidFill>
            <a:schemeClr val="bg1"/>
          </a:solidFill>
          <a:ln w="28575">
            <a:solidFill>
              <a:schemeClr val="accent1">
                <a:lumMod val="75000"/>
              </a:schemeClr>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2000" dirty="0"/>
              <a:t>STEP4</a:t>
            </a:r>
            <a:endParaRPr kumimoji="1" lang="ja-JP" altLang="en-US" sz="2000" dirty="0"/>
          </a:p>
        </p:txBody>
      </p:sp>
      <p:sp>
        <p:nvSpPr>
          <p:cNvPr id="22" name="テキスト ボックス 4">
            <a:extLst>
              <a:ext uri="{FF2B5EF4-FFF2-40B4-BE49-F238E27FC236}">
                <a16:creationId xmlns:a16="http://schemas.microsoft.com/office/drawing/2014/main" id="{08D992E0-F79C-44AD-BBB7-D3AB63AAD0A8}"/>
              </a:ext>
            </a:extLst>
          </p:cNvPr>
          <p:cNvSpPr txBox="1"/>
          <p:nvPr/>
        </p:nvSpPr>
        <p:spPr>
          <a:xfrm>
            <a:off x="395468" y="3932564"/>
            <a:ext cx="2393375" cy="2308324"/>
          </a:xfrm>
          <a:prstGeom prst="rect">
            <a:avLst/>
          </a:prstGeom>
          <a:noFill/>
          <a:ln w="19050">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600" b="1" dirty="0"/>
              <a:t>STEP1</a:t>
            </a:r>
          </a:p>
          <a:p>
            <a:r>
              <a:rPr kumimoji="1" lang="ja-JP" altLang="en-US" sz="1600" dirty="0"/>
              <a:t>・フロントエンド実装</a:t>
            </a:r>
            <a:endParaRPr kumimoji="1" lang="en-US" altLang="ja-JP" sz="1600" dirty="0"/>
          </a:p>
          <a:p>
            <a:r>
              <a:rPr kumimoji="1" lang="en-US" altLang="ja-JP" sz="1600" b="1" dirty="0"/>
              <a:t>STEP2</a:t>
            </a:r>
          </a:p>
          <a:p>
            <a:r>
              <a:rPr kumimoji="1" lang="ja-JP" altLang="en-US" sz="1600" dirty="0"/>
              <a:t>・特徴抽出アルゴリズム</a:t>
            </a:r>
            <a:endParaRPr kumimoji="1" lang="en-US" altLang="ja-JP" sz="1600" dirty="0"/>
          </a:p>
          <a:p>
            <a:r>
              <a:rPr kumimoji="1" lang="ja-JP" altLang="en-US" sz="1600" dirty="0"/>
              <a:t>・分類アルゴリズム</a:t>
            </a:r>
            <a:endParaRPr kumimoji="1" lang="en-US" altLang="ja-JP" sz="1600" b="1" dirty="0"/>
          </a:p>
          <a:p>
            <a:r>
              <a:rPr kumimoji="1" lang="en-US" altLang="ja-JP" sz="1600" b="1" dirty="0"/>
              <a:t>STEP3</a:t>
            </a:r>
          </a:p>
          <a:p>
            <a:r>
              <a:rPr lang="ja-JP" altLang="en-US" sz="1600" dirty="0"/>
              <a:t>・画像データベース</a:t>
            </a:r>
            <a:endParaRPr lang="en-US" altLang="ja-JP" sz="1600" b="1" dirty="0"/>
          </a:p>
          <a:p>
            <a:r>
              <a:rPr lang="en-US" altLang="ja-JP" sz="1600" b="1" dirty="0"/>
              <a:t>EXTRA</a:t>
            </a:r>
          </a:p>
          <a:p>
            <a:r>
              <a:rPr kumimoji="1" lang="ja-JP" altLang="en-US" sz="1600" dirty="0"/>
              <a:t>・各種サービスへの実装</a:t>
            </a:r>
          </a:p>
        </p:txBody>
      </p:sp>
      <p:sp>
        <p:nvSpPr>
          <p:cNvPr id="3" name="四角形: 角を丸くする 2">
            <a:extLst>
              <a:ext uri="{FF2B5EF4-FFF2-40B4-BE49-F238E27FC236}">
                <a16:creationId xmlns:a16="http://schemas.microsoft.com/office/drawing/2014/main" id="{587683E9-F8DE-4C5F-95A4-6EA08ADDB73C}"/>
              </a:ext>
            </a:extLst>
          </p:cNvPr>
          <p:cNvSpPr/>
          <p:nvPr/>
        </p:nvSpPr>
        <p:spPr>
          <a:xfrm>
            <a:off x="8009993" y="3350714"/>
            <a:ext cx="3418298" cy="2948685"/>
          </a:xfrm>
          <a:prstGeom prst="roundRect">
            <a:avLst>
              <a:gd name="adj" fmla="val 3766"/>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6" name="四角形: 角を丸くする 75">
            <a:extLst>
              <a:ext uri="{FF2B5EF4-FFF2-40B4-BE49-F238E27FC236}">
                <a16:creationId xmlns:a16="http://schemas.microsoft.com/office/drawing/2014/main" id="{A0AE8210-BE7A-45FA-B7EA-D4C1F50FFA67}"/>
              </a:ext>
            </a:extLst>
          </p:cNvPr>
          <p:cNvSpPr/>
          <p:nvPr/>
        </p:nvSpPr>
        <p:spPr>
          <a:xfrm>
            <a:off x="259492" y="1103585"/>
            <a:ext cx="8367385" cy="5195813"/>
          </a:xfrm>
          <a:prstGeom prst="roundRect">
            <a:avLst>
              <a:gd name="adj" fmla="val 3766"/>
            </a:avLst>
          </a:prstGeom>
          <a:no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5638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A47C48-CF42-7D48-DADA-9037DED75EC8}"/>
              </a:ext>
            </a:extLst>
          </p:cNvPr>
          <p:cNvSpPr>
            <a:spLocks noGrp="1"/>
          </p:cNvSpPr>
          <p:nvPr>
            <p:ph type="title"/>
          </p:nvPr>
        </p:nvSpPr>
        <p:spPr/>
        <p:txBody>
          <a:bodyPr>
            <a:normAutofit/>
          </a:bodyPr>
          <a:lstStyle/>
          <a:p>
            <a:r>
              <a:rPr kumimoji="1" lang="ja-JP" altLang="en-US" dirty="0"/>
              <a:t>システムの社会実装と価値</a:t>
            </a:r>
          </a:p>
        </p:txBody>
      </p:sp>
      <p:sp>
        <p:nvSpPr>
          <p:cNvPr id="3" name="コンテンツ プレースホルダー 2">
            <a:extLst>
              <a:ext uri="{FF2B5EF4-FFF2-40B4-BE49-F238E27FC236}">
                <a16:creationId xmlns:a16="http://schemas.microsoft.com/office/drawing/2014/main" id="{DF69886E-A563-EFFA-7249-F7BA976476BF}"/>
              </a:ext>
            </a:extLst>
          </p:cNvPr>
          <p:cNvSpPr>
            <a:spLocks noGrp="1"/>
          </p:cNvSpPr>
          <p:nvPr>
            <p:ph idx="1"/>
          </p:nvPr>
        </p:nvSpPr>
        <p:spPr/>
        <p:txBody>
          <a:bodyPr anchor="ctr">
            <a:normAutofit/>
          </a:bodyPr>
          <a:lstStyle/>
          <a:p>
            <a:pPr marL="538163" indent="-338138">
              <a:buFont typeface="Wingdings" panose="05000000000000000000" pitchFamily="2" charset="2"/>
              <a:buChar char="Ø"/>
            </a:pPr>
            <a:r>
              <a:rPr lang="ja-JP" altLang="en-US" sz="3200" dirty="0"/>
              <a:t>自然環境観測システムによるシーン検索を実装することで，入力画像に</a:t>
            </a:r>
            <a:r>
              <a:rPr lang="ja-JP" altLang="en-US" sz="3200" dirty="0">
                <a:solidFill>
                  <a:srgbClr val="C00000"/>
                </a:solidFill>
              </a:rPr>
              <a:t>類似するアーカイブを検索可能</a:t>
            </a:r>
            <a:r>
              <a:rPr lang="ja-JP" altLang="en-US" sz="3200" dirty="0"/>
              <a:t>になる．</a:t>
            </a:r>
            <a:endParaRPr lang="en-US" altLang="ja-JP" sz="3200" dirty="0"/>
          </a:p>
          <a:p>
            <a:pPr marL="657225" lvl="1" indent="-457200">
              <a:buFont typeface="Wingdings" panose="05000000000000000000" pitchFamily="2" charset="2"/>
              <a:buChar char="Ø"/>
            </a:pPr>
            <a:endParaRPr lang="en-US" altLang="ja-JP" sz="3200" dirty="0"/>
          </a:p>
          <a:p>
            <a:pPr marL="657225" lvl="1" indent="-457200">
              <a:buFont typeface="Wingdings" panose="05000000000000000000" pitchFamily="2" charset="2"/>
              <a:buChar char="Ø"/>
            </a:pPr>
            <a:r>
              <a:rPr lang="ja-JP" altLang="en-US" sz="3200" dirty="0"/>
              <a:t>検索に必要な情報を</a:t>
            </a:r>
            <a:r>
              <a:rPr lang="ja-JP" altLang="en-US" sz="3200" dirty="0">
                <a:solidFill>
                  <a:srgbClr val="C00000"/>
                </a:solidFill>
              </a:rPr>
              <a:t>特徴ベクトル</a:t>
            </a:r>
            <a:r>
              <a:rPr lang="ja-JP" altLang="en-US" sz="3200" dirty="0"/>
              <a:t>とすることで，手動による</a:t>
            </a:r>
            <a:r>
              <a:rPr lang="ja-JP" altLang="en-US" sz="3200" dirty="0">
                <a:solidFill>
                  <a:srgbClr val="C00000"/>
                </a:solidFill>
              </a:rPr>
              <a:t>タグ付けが不要</a:t>
            </a:r>
            <a:r>
              <a:rPr lang="ja-JP" altLang="en-US" sz="3200" dirty="0"/>
              <a:t>になる．</a:t>
            </a:r>
            <a:endParaRPr lang="en-US" altLang="ja-JP" sz="3000" dirty="0"/>
          </a:p>
        </p:txBody>
      </p:sp>
      <p:sp>
        <p:nvSpPr>
          <p:cNvPr id="4" name="スライド番号プレースホルダー 3">
            <a:extLst>
              <a:ext uri="{FF2B5EF4-FFF2-40B4-BE49-F238E27FC236}">
                <a16:creationId xmlns:a16="http://schemas.microsoft.com/office/drawing/2014/main" id="{7C088AFF-ED78-A0DE-2D63-24E19B7F8CEE}"/>
              </a:ext>
            </a:extLst>
          </p:cNvPr>
          <p:cNvSpPr>
            <a:spLocks noGrp="1"/>
          </p:cNvSpPr>
          <p:nvPr>
            <p:ph type="sldNum" sz="quarter" idx="12"/>
          </p:nvPr>
        </p:nvSpPr>
        <p:spPr/>
        <p:txBody>
          <a:bodyPr/>
          <a:lstStyle/>
          <a:p>
            <a:fld id="{67B4CE29-6554-4A3D-AFF4-5BC7E77D0C2D}" type="slidenum">
              <a:rPr kumimoji="1" lang="ja-JP" altLang="en-US" smtClean="0"/>
              <a:t>23</a:t>
            </a:fld>
            <a:endParaRPr kumimoji="1" lang="ja-JP" altLang="en-US"/>
          </a:p>
        </p:txBody>
      </p:sp>
    </p:spTree>
    <p:extLst>
      <p:ext uri="{BB962C8B-B14F-4D97-AF65-F5344CB8AC3E}">
        <p14:creationId xmlns:p14="http://schemas.microsoft.com/office/powerpoint/2010/main" val="342366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288B2-FDB6-4146-BA2C-542DC7730F40}"/>
              </a:ext>
            </a:extLst>
          </p:cNvPr>
          <p:cNvSpPr>
            <a:spLocks noGrp="1"/>
          </p:cNvSpPr>
          <p:nvPr>
            <p:ph type="title"/>
          </p:nvPr>
        </p:nvSpPr>
        <p:spPr/>
        <p:txBody>
          <a:bodyPr>
            <a:normAutofit/>
          </a:bodyPr>
          <a:lstStyle/>
          <a:p>
            <a:r>
              <a:rPr kumimoji="1" lang="ja-JP" altLang="en-US" sz="4000" dirty="0"/>
              <a:t>実験１：画像特徴抽出の実験</a:t>
            </a:r>
          </a:p>
        </p:txBody>
      </p:sp>
      <p:sp>
        <p:nvSpPr>
          <p:cNvPr id="3" name="コンテンツ プレースホルダー 2">
            <a:extLst>
              <a:ext uri="{FF2B5EF4-FFF2-40B4-BE49-F238E27FC236}">
                <a16:creationId xmlns:a16="http://schemas.microsoft.com/office/drawing/2014/main" id="{39CA0C95-A065-4AA0-9C1C-A9291A352176}"/>
              </a:ext>
            </a:extLst>
          </p:cNvPr>
          <p:cNvSpPr>
            <a:spLocks noGrp="1"/>
          </p:cNvSpPr>
          <p:nvPr>
            <p:ph idx="1"/>
          </p:nvPr>
        </p:nvSpPr>
        <p:spPr>
          <a:xfrm>
            <a:off x="1097280" y="1229273"/>
            <a:ext cx="10058400" cy="5105025"/>
          </a:xfrm>
        </p:spPr>
        <p:txBody>
          <a:bodyPr>
            <a:noAutofit/>
          </a:bodyPr>
          <a:lstStyle/>
          <a:p>
            <a:pPr marL="449263" indent="-449263">
              <a:lnSpc>
                <a:spcPct val="100000"/>
              </a:lnSpc>
              <a:buFont typeface="Wingdings" panose="05000000000000000000" pitchFamily="2" charset="2"/>
              <a:buChar char="Ø"/>
            </a:pPr>
            <a:r>
              <a:rPr kumimoji="1" lang="ja-JP" altLang="en-US" sz="2800" b="1" u="sng" dirty="0"/>
              <a:t>実験目的：</a:t>
            </a:r>
            <a:r>
              <a:rPr lang="ja-JP" altLang="en-US" sz="2800" b="1" u="sng" dirty="0">
                <a:solidFill>
                  <a:srgbClr val="C00000"/>
                </a:solidFill>
              </a:rPr>
              <a:t>提案手法により抽出した特徴ベクトルの画像分類精度を確認する．</a:t>
            </a:r>
            <a:endParaRPr lang="en-US" altLang="ja-JP" sz="2800" b="1" u="sng" dirty="0">
              <a:solidFill>
                <a:srgbClr val="C00000"/>
              </a:solidFill>
            </a:endParaRPr>
          </a:p>
          <a:p>
            <a:pPr marL="449263" indent="-449263">
              <a:lnSpc>
                <a:spcPct val="100000"/>
              </a:lnSpc>
              <a:buFont typeface="Wingdings" panose="05000000000000000000" pitchFamily="2" charset="2"/>
              <a:buChar char="Ø"/>
            </a:pPr>
            <a:r>
              <a:rPr lang="ja-JP" altLang="en-US" sz="2800" u="sng" dirty="0">
                <a:solidFill>
                  <a:schemeClr val="tx1"/>
                </a:solidFill>
              </a:rPr>
              <a:t>実験環境：</a:t>
            </a:r>
            <a:endParaRPr lang="en-US" altLang="ja-JP" sz="2800" u="sng" dirty="0">
              <a:solidFill>
                <a:schemeClr val="tx1"/>
              </a:solidFill>
            </a:endParaRPr>
          </a:p>
          <a:p>
            <a:pPr marL="749808" lvl="1" indent="-457200">
              <a:lnSpc>
                <a:spcPct val="100000"/>
              </a:lnSpc>
              <a:buFont typeface="Arial" panose="020B0604020202020204" pitchFamily="34" charset="0"/>
              <a:buChar char="•"/>
            </a:pPr>
            <a:r>
              <a:rPr lang="ja-JP" altLang="en-US" sz="2600" dirty="0">
                <a:latin typeface="+mj-ea"/>
                <a:ea typeface="+mj-ea"/>
              </a:rPr>
              <a:t>特徴抽出モデル：</a:t>
            </a:r>
            <a:r>
              <a:rPr lang="ja-JP" altLang="en-US" sz="2600" b="1" dirty="0">
                <a:latin typeface="+mj-ea"/>
                <a:ea typeface="+mj-ea"/>
              </a:rPr>
              <a:t>オートエンコーダ（</a:t>
            </a:r>
            <a:r>
              <a:rPr lang="en-US" altLang="ja-JP" sz="2600" b="1" dirty="0">
                <a:latin typeface="+mj-ea"/>
                <a:ea typeface="+mj-ea"/>
              </a:rPr>
              <a:t>1000, 500, 100, 65536</a:t>
            </a:r>
            <a:r>
              <a:rPr lang="ja-JP" altLang="en-US" sz="2600" b="1" dirty="0">
                <a:latin typeface="+mj-ea"/>
                <a:ea typeface="+mj-ea"/>
              </a:rPr>
              <a:t>次元）</a:t>
            </a:r>
            <a:endParaRPr lang="en-US" altLang="ja-JP" sz="2600" b="1" dirty="0">
              <a:latin typeface="+mj-ea"/>
              <a:ea typeface="+mj-ea"/>
            </a:endParaRPr>
          </a:p>
          <a:p>
            <a:pPr marL="749808" lvl="1" indent="-457200">
              <a:lnSpc>
                <a:spcPct val="100000"/>
              </a:lnSpc>
              <a:buFont typeface="Arial" panose="020B0604020202020204" pitchFamily="34" charset="0"/>
              <a:buChar char="•"/>
            </a:pPr>
            <a:r>
              <a:rPr lang="ja-JP" altLang="en-US" sz="2600" dirty="0">
                <a:latin typeface="+mj-ea"/>
                <a:ea typeface="+mj-ea"/>
              </a:rPr>
              <a:t>距離学習ニューラルネットワーク：</a:t>
            </a:r>
            <a:r>
              <a:rPr lang="ja-JP" altLang="en-US" sz="2600" b="1" dirty="0">
                <a:latin typeface="+mj-ea"/>
                <a:ea typeface="+mj-ea"/>
              </a:rPr>
              <a:t>メトリックラーニング</a:t>
            </a:r>
            <a:r>
              <a:rPr lang="en-US" altLang="ja-JP" sz="2600" b="1" dirty="0">
                <a:latin typeface="+mj-ea"/>
                <a:ea typeface="+mj-ea"/>
              </a:rPr>
              <a:t>(1000, 500,100</a:t>
            </a:r>
            <a:r>
              <a:rPr lang="ja-JP" altLang="en-US" sz="2600" b="1" dirty="0">
                <a:latin typeface="+mj-ea"/>
                <a:ea typeface="+mj-ea"/>
              </a:rPr>
              <a:t>次元</a:t>
            </a:r>
            <a:r>
              <a:rPr lang="en-US" altLang="ja-JP" sz="2600" b="1" dirty="0">
                <a:latin typeface="+mj-ea"/>
                <a:ea typeface="+mj-ea"/>
              </a:rPr>
              <a:t>)</a:t>
            </a:r>
          </a:p>
          <a:p>
            <a:pPr marL="749808" lvl="1" indent="-457200">
              <a:lnSpc>
                <a:spcPct val="100000"/>
              </a:lnSpc>
              <a:buFont typeface="Arial" panose="020B0604020202020204" pitchFamily="34" charset="0"/>
              <a:buChar char="•"/>
            </a:pPr>
            <a:r>
              <a:rPr lang="ja-JP" altLang="en-US" sz="2600" dirty="0">
                <a:latin typeface="+mj-ea"/>
                <a:ea typeface="+mj-ea"/>
              </a:rPr>
              <a:t>クラスタリングアルゴリズム：</a:t>
            </a:r>
            <a:r>
              <a:rPr lang="en-US" altLang="ja-JP" sz="2600" b="1" dirty="0">
                <a:latin typeface="Times New Roman" panose="02020603050405020304" pitchFamily="18" charset="0"/>
                <a:cs typeface="Times New Roman" panose="02020603050405020304" pitchFamily="18" charset="0"/>
              </a:rPr>
              <a:t>K-means</a:t>
            </a:r>
          </a:p>
          <a:p>
            <a:pPr marL="449263" indent="-449263">
              <a:lnSpc>
                <a:spcPct val="100000"/>
              </a:lnSpc>
              <a:buFont typeface="Wingdings" panose="05000000000000000000" pitchFamily="2" charset="2"/>
              <a:buChar char="Ø"/>
            </a:pPr>
            <a:r>
              <a:rPr lang="ja-JP" altLang="en-US" sz="2800" dirty="0"/>
              <a:t>訓練データ：</a:t>
            </a:r>
            <a:r>
              <a:rPr lang="en-US" altLang="ja-JP" sz="2800" dirty="0"/>
              <a:t>576</a:t>
            </a:r>
            <a:r>
              <a:rPr lang="ja-JP" altLang="en-US" sz="2800" dirty="0"/>
              <a:t>枚，テストデータ：</a:t>
            </a:r>
            <a:r>
              <a:rPr lang="en-US" altLang="ja-JP" sz="2800" dirty="0"/>
              <a:t>400</a:t>
            </a:r>
            <a:r>
              <a:rPr lang="ja-JP" altLang="en-US" sz="2800" dirty="0"/>
              <a:t>枚，クラス数：</a:t>
            </a:r>
            <a:r>
              <a:rPr lang="en-US" altLang="ja-JP" sz="2800" dirty="0"/>
              <a:t>4</a:t>
            </a:r>
          </a:p>
          <a:p>
            <a:pPr marL="449263" indent="-449263">
              <a:lnSpc>
                <a:spcPct val="100000"/>
              </a:lnSpc>
              <a:buFont typeface="Wingdings" panose="05000000000000000000" pitchFamily="2" charset="2"/>
              <a:buChar char="Ø"/>
            </a:pPr>
            <a:r>
              <a:rPr lang="ja-JP" altLang="en-US" sz="2800" dirty="0"/>
              <a:t>実験方法：実験環境で提示したモデルの再現率や精度を比較し考察を行う．</a:t>
            </a:r>
            <a:endParaRPr lang="en-US" altLang="ja-JP" sz="2800" dirty="0"/>
          </a:p>
        </p:txBody>
      </p:sp>
      <p:sp>
        <p:nvSpPr>
          <p:cNvPr id="4" name="スライド番号プレースホルダー 3">
            <a:extLst>
              <a:ext uri="{FF2B5EF4-FFF2-40B4-BE49-F238E27FC236}">
                <a16:creationId xmlns:a16="http://schemas.microsoft.com/office/drawing/2014/main" id="{F6E11CD2-E80D-4FFF-8BC2-066D668E3C5E}"/>
              </a:ext>
            </a:extLst>
          </p:cNvPr>
          <p:cNvSpPr>
            <a:spLocks noGrp="1"/>
          </p:cNvSpPr>
          <p:nvPr>
            <p:ph type="sldNum" sz="quarter" idx="12"/>
          </p:nvPr>
        </p:nvSpPr>
        <p:spPr/>
        <p:txBody>
          <a:bodyPr/>
          <a:lstStyle/>
          <a:p>
            <a:fld id="{67B4CE29-6554-4A3D-AFF4-5BC7E77D0C2D}" type="slidenum">
              <a:rPr kumimoji="1" lang="ja-JP" altLang="en-US" smtClean="0"/>
              <a:t>24</a:t>
            </a:fld>
            <a:endParaRPr kumimoji="1" lang="ja-JP" altLang="en-US"/>
          </a:p>
        </p:txBody>
      </p:sp>
    </p:spTree>
    <p:extLst>
      <p:ext uri="{BB962C8B-B14F-4D97-AF65-F5344CB8AC3E}">
        <p14:creationId xmlns:p14="http://schemas.microsoft.com/office/powerpoint/2010/main" val="311392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03C83-23F8-43C5-9DB6-CE5E50D40980}"/>
              </a:ext>
            </a:extLst>
          </p:cNvPr>
          <p:cNvSpPr>
            <a:spLocks noGrp="1"/>
          </p:cNvSpPr>
          <p:nvPr>
            <p:ph type="title"/>
          </p:nvPr>
        </p:nvSpPr>
        <p:spPr/>
        <p:txBody>
          <a:bodyPr/>
          <a:lstStyle/>
          <a:p>
            <a:r>
              <a:rPr kumimoji="1" lang="ja-JP" altLang="en-US" dirty="0"/>
              <a:t>実験環境：</a:t>
            </a:r>
          </a:p>
        </p:txBody>
      </p:sp>
      <p:graphicFrame>
        <p:nvGraphicFramePr>
          <p:cNvPr id="5" name="表 5">
            <a:extLst>
              <a:ext uri="{FF2B5EF4-FFF2-40B4-BE49-F238E27FC236}">
                <a16:creationId xmlns:a16="http://schemas.microsoft.com/office/drawing/2014/main" id="{7081BE26-8801-431F-86CE-0E4C9223637F}"/>
              </a:ext>
            </a:extLst>
          </p:cNvPr>
          <p:cNvGraphicFramePr>
            <a:graphicFrameLocks noGrp="1"/>
          </p:cNvGraphicFramePr>
          <p:nvPr>
            <p:ph idx="1"/>
            <p:extLst>
              <p:ext uri="{D42A27DB-BD31-4B8C-83A1-F6EECF244321}">
                <p14:modId xmlns:p14="http://schemas.microsoft.com/office/powerpoint/2010/main" val="2075763826"/>
              </p:ext>
            </p:extLst>
          </p:nvPr>
        </p:nvGraphicFramePr>
        <p:xfrm>
          <a:off x="583659" y="1228725"/>
          <a:ext cx="10969907" cy="4849152"/>
        </p:xfrm>
        <a:graphic>
          <a:graphicData uri="http://schemas.openxmlformats.org/drawingml/2006/table">
            <a:tbl>
              <a:tblPr firstRow="1" bandRow="1">
                <a:tableStyleId>{5C22544A-7EE6-4342-B048-85BDC9FD1C3A}</a:tableStyleId>
              </a:tblPr>
              <a:tblGrid>
                <a:gridCol w="1440755">
                  <a:extLst>
                    <a:ext uri="{9D8B030D-6E8A-4147-A177-3AD203B41FA5}">
                      <a16:colId xmlns:a16="http://schemas.microsoft.com/office/drawing/2014/main" val="3457569075"/>
                    </a:ext>
                  </a:extLst>
                </a:gridCol>
                <a:gridCol w="1588192">
                  <a:extLst>
                    <a:ext uri="{9D8B030D-6E8A-4147-A177-3AD203B41FA5}">
                      <a16:colId xmlns:a16="http://schemas.microsoft.com/office/drawing/2014/main" val="3927961990"/>
                    </a:ext>
                  </a:extLst>
                </a:gridCol>
                <a:gridCol w="1588192">
                  <a:extLst>
                    <a:ext uri="{9D8B030D-6E8A-4147-A177-3AD203B41FA5}">
                      <a16:colId xmlns:a16="http://schemas.microsoft.com/office/drawing/2014/main" val="855514940"/>
                    </a:ext>
                  </a:extLst>
                </a:gridCol>
                <a:gridCol w="1588192">
                  <a:extLst>
                    <a:ext uri="{9D8B030D-6E8A-4147-A177-3AD203B41FA5}">
                      <a16:colId xmlns:a16="http://schemas.microsoft.com/office/drawing/2014/main" val="1689891558"/>
                    </a:ext>
                  </a:extLst>
                </a:gridCol>
                <a:gridCol w="1588192">
                  <a:extLst>
                    <a:ext uri="{9D8B030D-6E8A-4147-A177-3AD203B41FA5}">
                      <a16:colId xmlns:a16="http://schemas.microsoft.com/office/drawing/2014/main" val="996771956"/>
                    </a:ext>
                  </a:extLst>
                </a:gridCol>
                <a:gridCol w="1588192">
                  <a:extLst>
                    <a:ext uri="{9D8B030D-6E8A-4147-A177-3AD203B41FA5}">
                      <a16:colId xmlns:a16="http://schemas.microsoft.com/office/drawing/2014/main" val="4099966573"/>
                    </a:ext>
                  </a:extLst>
                </a:gridCol>
                <a:gridCol w="1588192">
                  <a:extLst>
                    <a:ext uri="{9D8B030D-6E8A-4147-A177-3AD203B41FA5}">
                      <a16:colId xmlns:a16="http://schemas.microsoft.com/office/drawing/2014/main" val="1029072825"/>
                    </a:ext>
                  </a:extLst>
                </a:gridCol>
              </a:tblGrid>
              <a:tr h="693360">
                <a:tc>
                  <a:txBody>
                    <a:bodyPr/>
                    <a:lstStyle/>
                    <a:p>
                      <a:endParaRPr kumimoji="1" lang="ja-JP" altLang="en-US" sz="2400" dirty="0">
                        <a:latin typeface="+mn-ea"/>
                        <a:ea typeface="+mn-ea"/>
                      </a:endParaRPr>
                    </a:p>
                  </a:txBody>
                  <a:tcPr/>
                </a:tc>
                <a:tc>
                  <a:txBody>
                    <a:bodyPr/>
                    <a:lstStyle/>
                    <a:p>
                      <a:r>
                        <a:rPr kumimoji="1" lang="en-US" altLang="ja-JP" sz="2400" dirty="0">
                          <a:latin typeface="+mn-ea"/>
                          <a:ea typeface="+mn-ea"/>
                        </a:rPr>
                        <a:t>Model1 </a:t>
                      </a:r>
                      <a:endParaRPr kumimoji="1" lang="ja-JP" altLang="en-US" sz="2400" dirty="0">
                        <a:latin typeface="+mn-ea"/>
                        <a:ea typeface="+mn-ea"/>
                      </a:endParaRPr>
                    </a:p>
                  </a:txBody>
                  <a:tcPr/>
                </a:tc>
                <a:tc>
                  <a:txBody>
                    <a:bodyPr/>
                    <a:lstStyle/>
                    <a:p>
                      <a:r>
                        <a:rPr kumimoji="1" lang="en-US" altLang="ja-JP" sz="2400" dirty="0">
                          <a:latin typeface="+mn-ea"/>
                          <a:ea typeface="+mn-ea"/>
                        </a:rPr>
                        <a:t>Model2</a:t>
                      </a:r>
                      <a:endParaRPr kumimoji="1" lang="ja-JP" altLang="en-US" sz="2400" dirty="0">
                        <a:latin typeface="+mn-ea"/>
                        <a:ea typeface="+mn-ea"/>
                      </a:endParaRPr>
                    </a:p>
                  </a:txBody>
                  <a:tcPr/>
                </a:tc>
                <a:tc>
                  <a:txBody>
                    <a:bodyPr/>
                    <a:lstStyle/>
                    <a:p>
                      <a:r>
                        <a:rPr kumimoji="1" lang="en-US" altLang="ja-JP" sz="2400" dirty="0">
                          <a:latin typeface="+mn-ea"/>
                          <a:ea typeface="+mn-ea"/>
                        </a:rPr>
                        <a:t>Model3</a:t>
                      </a:r>
                      <a:endParaRPr kumimoji="1" lang="ja-JP" altLang="en-US" sz="2400" dirty="0">
                        <a:latin typeface="+mn-ea"/>
                        <a:ea typeface="+mn-ea"/>
                      </a:endParaRPr>
                    </a:p>
                  </a:txBody>
                  <a:tcPr/>
                </a:tc>
                <a:tc>
                  <a:txBody>
                    <a:bodyPr/>
                    <a:lstStyle/>
                    <a:p>
                      <a:r>
                        <a:rPr kumimoji="1" lang="en-US" altLang="ja-JP" sz="2400" dirty="0">
                          <a:latin typeface="+mn-ea"/>
                          <a:ea typeface="+mn-ea"/>
                        </a:rPr>
                        <a:t>Model4</a:t>
                      </a:r>
                      <a:endParaRPr kumimoji="1" lang="ja-JP" altLang="en-US" sz="2400" dirty="0">
                        <a:latin typeface="+mn-ea"/>
                        <a:ea typeface="+mn-ea"/>
                      </a:endParaRPr>
                    </a:p>
                  </a:txBody>
                  <a:tcPr/>
                </a:tc>
                <a:tc>
                  <a:txBody>
                    <a:bodyPr/>
                    <a:lstStyle/>
                    <a:p>
                      <a:r>
                        <a:rPr kumimoji="1" lang="en-US" altLang="ja-JP" sz="2400" dirty="0">
                          <a:latin typeface="+mn-ea"/>
                          <a:ea typeface="+mn-ea"/>
                        </a:rPr>
                        <a:t>Model5</a:t>
                      </a:r>
                      <a:endParaRPr kumimoji="1" lang="ja-JP" altLang="en-US" sz="2400" dirty="0">
                        <a:latin typeface="+mn-ea"/>
                        <a:ea typeface="+mn-ea"/>
                      </a:endParaRPr>
                    </a:p>
                  </a:txBody>
                  <a:tcPr/>
                </a:tc>
                <a:tc>
                  <a:txBody>
                    <a:bodyPr/>
                    <a:lstStyle/>
                    <a:p>
                      <a:r>
                        <a:rPr kumimoji="1" lang="en-US" altLang="ja-JP" sz="2400" dirty="0">
                          <a:latin typeface="+mn-ea"/>
                          <a:ea typeface="+mn-ea"/>
                        </a:rPr>
                        <a:t>Model6</a:t>
                      </a:r>
                      <a:endParaRPr kumimoji="1" lang="ja-JP" altLang="en-US" sz="2400" dirty="0">
                        <a:latin typeface="+mn-ea"/>
                        <a:ea typeface="+mn-ea"/>
                      </a:endParaRPr>
                    </a:p>
                  </a:txBody>
                  <a:tcPr/>
                </a:tc>
                <a:extLst>
                  <a:ext uri="{0D108BD9-81ED-4DB2-BD59-A6C34878D82A}">
                    <a16:rowId xmlns:a16="http://schemas.microsoft.com/office/drawing/2014/main" val="3277324577"/>
                  </a:ext>
                </a:extLst>
              </a:tr>
              <a:tr h="1290672">
                <a:tc>
                  <a:txBody>
                    <a:bodyPr/>
                    <a:lstStyle/>
                    <a:p>
                      <a:r>
                        <a:rPr kumimoji="1" lang="ja-JP" altLang="en-US" sz="2400" dirty="0">
                          <a:latin typeface="+mn-ea"/>
                          <a:ea typeface="+mn-ea"/>
                        </a:rPr>
                        <a:t>オートエンコーダ</a:t>
                      </a:r>
                      <a:endParaRPr kumimoji="1" lang="en-US" altLang="ja-JP" sz="2400" dirty="0">
                        <a:latin typeface="+mn-ea"/>
                        <a:ea typeface="+mn-ea"/>
                      </a:endParaRPr>
                    </a:p>
                  </a:txBody>
                  <a:tcPr/>
                </a:tc>
                <a:tc>
                  <a:txBody>
                    <a:bodyPr/>
                    <a:lstStyle/>
                    <a:p>
                      <a:r>
                        <a:rPr kumimoji="1" lang="ja-JP" altLang="en-US" sz="2400" dirty="0">
                          <a:latin typeface="+mn-ea"/>
                          <a:ea typeface="+mn-ea"/>
                        </a:rPr>
                        <a:t>エンコーダ出力：</a:t>
                      </a:r>
                      <a:endParaRPr kumimoji="1" lang="en-US" altLang="ja-JP" sz="2400" dirty="0">
                        <a:latin typeface="+mn-ea"/>
                        <a:ea typeface="+mn-ea"/>
                      </a:endParaRPr>
                    </a:p>
                    <a:p>
                      <a:r>
                        <a:rPr kumimoji="1" lang="ja-JP" altLang="en-US" sz="2400" b="1" dirty="0">
                          <a:solidFill>
                            <a:srgbClr val="FF0000"/>
                          </a:solidFill>
                          <a:latin typeface="+mn-ea"/>
                          <a:ea typeface="+mn-ea"/>
                        </a:rPr>
                        <a:t>ベクトル</a:t>
                      </a:r>
                      <a:endParaRPr kumimoji="1" lang="en-US" altLang="ja-JP" sz="2400" b="1" dirty="0">
                        <a:solidFill>
                          <a:srgbClr val="FF0000"/>
                        </a:solidFill>
                        <a:latin typeface="+mn-ea"/>
                        <a:ea typeface="+mn-ea"/>
                      </a:endParaRPr>
                    </a:p>
                  </a:txBody>
                  <a:tcPr/>
                </a:tc>
                <a:tc>
                  <a:txBody>
                    <a:bodyPr/>
                    <a:lstStyle/>
                    <a:p>
                      <a:r>
                        <a:rPr kumimoji="1" lang="ja-JP" altLang="en-US" sz="2400" dirty="0">
                          <a:latin typeface="+mn-ea"/>
                          <a:ea typeface="+mn-ea"/>
                        </a:rPr>
                        <a:t>畳み込み層：</a:t>
                      </a:r>
                      <a:endParaRPr kumimoji="1" lang="en-US" altLang="ja-JP" sz="2400" dirty="0">
                        <a:latin typeface="+mn-ea"/>
                        <a:ea typeface="+mn-ea"/>
                      </a:endParaRPr>
                    </a:p>
                    <a:p>
                      <a:r>
                        <a:rPr kumimoji="1" lang="ja-JP" altLang="en-US" sz="2400" b="1" dirty="0">
                          <a:solidFill>
                            <a:srgbClr val="FF0000"/>
                          </a:solidFill>
                          <a:latin typeface="+mn-ea"/>
                          <a:ea typeface="+mn-ea"/>
                        </a:rPr>
                        <a:t>ベクトル</a:t>
                      </a:r>
                    </a:p>
                  </a:txBody>
                  <a:tcPr/>
                </a:tc>
                <a:tc>
                  <a:txBody>
                    <a:bodyPr/>
                    <a:lstStyle/>
                    <a:p>
                      <a:r>
                        <a:rPr kumimoji="1" lang="ja-JP" altLang="en-US" sz="2400" dirty="0">
                          <a:latin typeface="+mn-ea"/>
                          <a:ea typeface="+mn-ea"/>
                        </a:rPr>
                        <a:t>エンコーダ出力：</a:t>
                      </a:r>
                      <a:endParaRPr kumimoji="1" lang="en-US" altLang="ja-JP" sz="2400" dirty="0">
                        <a:latin typeface="+mn-ea"/>
                        <a:ea typeface="+mn-ea"/>
                      </a:endParaRPr>
                    </a:p>
                    <a:p>
                      <a:r>
                        <a:rPr kumimoji="1" lang="ja-JP" altLang="en-US" sz="2400" b="1" dirty="0">
                          <a:solidFill>
                            <a:srgbClr val="FF0000"/>
                          </a:solidFill>
                          <a:latin typeface="+mn-ea"/>
                          <a:ea typeface="+mn-ea"/>
                        </a:rPr>
                        <a:t>ベクトル</a:t>
                      </a:r>
                    </a:p>
                  </a:txBody>
                  <a:tcPr/>
                </a:tc>
                <a:tc>
                  <a:txBody>
                    <a:bodyPr/>
                    <a:lstStyle/>
                    <a:p>
                      <a:r>
                        <a:rPr kumimoji="1" lang="ja-JP" altLang="en-US" sz="2400" dirty="0">
                          <a:latin typeface="+mn-ea"/>
                          <a:ea typeface="+mn-ea"/>
                        </a:rPr>
                        <a:t>畳み込み層：</a:t>
                      </a:r>
                      <a:endParaRPr kumimoji="1" lang="en-US" altLang="ja-JP" sz="2400" dirty="0">
                        <a:latin typeface="+mn-ea"/>
                        <a:ea typeface="+mn-ea"/>
                      </a:endParaRPr>
                    </a:p>
                    <a:p>
                      <a:r>
                        <a:rPr kumimoji="1" lang="ja-JP" altLang="en-US" sz="2400" b="1" dirty="0">
                          <a:solidFill>
                            <a:srgbClr val="FF0000"/>
                          </a:solidFill>
                          <a:latin typeface="+mn-ea"/>
                          <a:ea typeface="+mn-ea"/>
                        </a:rPr>
                        <a:t>ベクトル</a:t>
                      </a:r>
                    </a:p>
                  </a:txBody>
                  <a:tcPr/>
                </a:tc>
                <a:tc>
                  <a:txBody>
                    <a:bodyPr/>
                    <a:lstStyle/>
                    <a:p>
                      <a:r>
                        <a:rPr kumimoji="1" lang="ja-JP" altLang="en-US" sz="2400" dirty="0">
                          <a:latin typeface="+mn-ea"/>
                          <a:ea typeface="+mn-ea"/>
                        </a:rPr>
                        <a:t>畳み込み層：</a:t>
                      </a:r>
                      <a:endParaRPr kumimoji="1" lang="en-US" altLang="ja-JP" sz="2400" dirty="0">
                        <a:latin typeface="+mn-ea"/>
                        <a:ea typeface="+mn-ea"/>
                      </a:endParaRPr>
                    </a:p>
                    <a:p>
                      <a:r>
                        <a:rPr kumimoji="1" lang="ja-JP" altLang="en-US" sz="2400" b="1" dirty="0">
                          <a:solidFill>
                            <a:schemeClr val="accent5">
                              <a:lumMod val="75000"/>
                            </a:schemeClr>
                          </a:solidFill>
                          <a:latin typeface="+mn-ea"/>
                          <a:ea typeface="+mn-ea"/>
                        </a:rPr>
                        <a:t>テンソル</a:t>
                      </a:r>
                    </a:p>
                  </a:txBody>
                  <a:tcPr/>
                </a:tc>
                <a:tc>
                  <a:txBody>
                    <a:bodyPr/>
                    <a:lstStyle/>
                    <a:p>
                      <a:endParaRPr kumimoji="1" lang="ja-JP" altLang="en-US" sz="2400" dirty="0">
                        <a:latin typeface="+mn-ea"/>
                        <a:ea typeface="+mn-ea"/>
                      </a:endParaRPr>
                    </a:p>
                  </a:txBody>
                  <a:tcPr>
                    <a:solidFill>
                      <a:schemeClr val="bg1">
                        <a:lumMod val="75000"/>
                      </a:schemeClr>
                    </a:solidFill>
                  </a:tcPr>
                </a:tc>
                <a:extLst>
                  <a:ext uri="{0D108BD9-81ED-4DB2-BD59-A6C34878D82A}">
                    <a16:rowId xmlns:a16="http://schemas.microsoft.com/office/drawing/2014/main" val="3648238107"/>
                  </a:ext>
                </a:extLst>
              </a:tr>
              <a:tr h="178856">
                <a:tc>
                  <a:txBody>
                    <a:bodyPr/>
                    <a:lstStyle/>
                    <a:p>
                      <a:r>
                        <a:rPr kumimoji="1" lang="ja-JP" altLang="en-US" sz="2000" dirty="0">
                          <a:latin typeface="+mn-ea"/>
                          <a:ea typeface="+mn-ea"/>
                        </a:rPr>
                        <a:t>↓</a:t>
                      </a:r>
                      <a:endParaRPr kumimoji="1" lang="en-US" altLang="ja-JP" sz="2000" dirty="0">
                        <a:latin typeface="+mn-ea"/>
                        <a:ea typeface="+mn-ea"/>
                      </a:endParaRPr>
                    </a:p>
                  </a:txBody>
                  <a:tcPr>
                    <a:solidFill>
                      <a:schemeClr val="accent2">
                        <a:lumMod val="20000"/>
                        <a:lumOff val="80000"/>
                      </a:schemeClr>
                    </a:solidFill>
                  </a:tcPr>
                </a:tc>
                <a:tc gridSpan="6">
                  <a:txBody>
                    <a:bodyPr/>
                    <a:lstStyle/>
                    <a:p>
                      <a:r>
                        <a:rPr kumimoji="1" lang="ja-JP" altLang="en-US" sz="2000" b="1" dirty="0">
                          <a:solidFill>
                            <a:srgbClr val="FF0000"/>
                          </a:solidFill>
                          <a:latin typeface="+mn-ea"/>
                          <a:ea typeface="+mn-ea"/>
                        </a:rPr>
                        <a:t>↓</a:t>
                      </a:r>
                    </a:p>
                  </a:txBody>
                  <a:tcPr>
                    <a:solidFill>
                      <a:schemeClr val="accent2">
                        <a:lumMod val="20000"/>
                        <a:lumOff val="80000"/>
                      </a:schemeClr>
                    </a:solidFill>
                  </a:tcPr>
                </a:tc>
                <a:tc hMerge="1">
                  <a:txBody>
                    <a:bodyPr/>
                    <a:lstStyle/>
                    <a:p>
                      <a:r>
                        <a:rPr kumimoji="1" lang="ja-JP" altLang="en-US" sz="2400" b="1" dirty="0">
                          <a:solidFill>
                            <a:srgbClr val="FF0000"/>
                          </a:solidFill>
                          <a:latin typeface="+mn-ea"/>
                          <a:ea typeface="+mn-ea"/>
                        </a:rPr>
                        <a:t>↓</a:t>
                      </a:r>
                    </a:p>
                  </a:txBody>
                  <a:tcPr/>
                </a:tc>
                <a:tc hMerge="1">
                  <a:txBody>
                    <a:bodyPr/>
                    <a:lstStyle/>
                    <a:p>
                      <a:r>
                        <a:rPr kumimoji="1" lang="ja-JP" altLang="en-US" sz="2400" b="1" dirty="0">
                          <a:solidFill>
                            <a:srgbClr val="FF0000"/>
                          </a:solidFill>
                          <a:latin typeface="+mn-ea"/>
                          <a:ea typeface="+mn-ea"/>
                        </a:rPr>
                        <a:t>↓</a:t>
                      </a:r>
                    </a:p>
                  </a:txBody>
                  <a:tcPr/>
                </a:tc>
                <a:tc hMerge="1">
                  <a:txBody>
                    <a:bodyPr/>
                    <a:lstStyle/>
                    <a:p>
                      <a:r>
                        <a:rPr kumimoji="1" lang="ja-JP" altLang="en-US" sz="2400" b="1" dirty="0">
                          <a:solidFill>
                            <a:srgbClr val="FF0000"/>
                          </a:solidFill>
                          <a:latin typeface="+mn-ea"/>
                          <a:ea typeface="+mn-ea"/>
                        </a:rPr>
                        <a:t>↓</a:t>
                      </a:r>
                    </a:p>
                  </a:txBody>
                  <a:tcPr/>
                </a:tc>
                <a:tc hMerge="1">
                  <a:txBody>
                    <a:bodyPr/>
                    <a:lstStyle/>
                    <a:p>
                      <a:r>
                        <a:rPr kumimoji="1" lang="ja-JP" altLang="en-US" sz="2400" b="1" dirty="0">
                          <a:solidFill>
                            <a:schemeClr val="accent5">
                              <a:lumMod val="75000"/>
                            </a:schemeClr>
                          </a:solidFill>
                          <a:latin typeface="+mn-ea"/>
                          <a:ea typeface="+mn-ea"/>
                        </a:rPr>
                        <a:t>↓</a:t>
                      </a:r>
                    </a:p>
                  </a:txBody>
                  <a:tcPr/>
                </a:tc>
                <a:tc hMerge="1">
                  <a:txBody>
                    <a:bodyPr/>
                    <a:lstStyle/>
                    <a:p>
                      <a:r>
                        <a:rPr kumimoji="1" lang="ja-JP" altLang="en-US" sz="2400" dirty="0">
                          <a:latin typeface="+mn-ea"/>
                          <a:ea typeface="+mn-ea"/>
                        </a:rPr>
                        <a:t>↓</a:t>
                      </a:r>
                    </a:p>
                  </a:txBody>
                  <a:tcPr>
                    <a:solidFill>
                      <a:schemeClr val="bg1">
                        <a:lumMod val="75000"/>
                      </a:schemeClr>
                    </a:solidFill>
                  </a:tcPr>
                </a:tc>
                <a:extLst>
                  <a:ext uri="{0D108BD9-81ED-4DB2-BD59-A6C34878D82A}">
                    <a16:rowId xmlns:a16="http://schemas.microsoft.com/office/drawing/2014/main" val="952743373"/>
                  </a:ext>
                </a:extLst>
              </a:tr>
              <a:tr h="1519899">
                <a:tc>
                  <a:txBody>
                    <a:bodyPr/>
                    <a:lstStyle/>
                    <a:p>
                      <a:r>
                        <a:rPr kumimoji="1" lang="ja-JP" altLang="en-US" sz="2400" dirty="0">
                          <a:latin typeface="+mn-ea"/>
                          <a:ea typeface="+mn-ea"/>
                        </a:rPr>
                        <a:t>距離学習ニューラルネットワーク</a:t>
                      </a:r>
                    </a:p>
                  </a:txBody>
                  <a:tcPr/>
                </a:tc>
                <a:tc gridSpan="2">
                  <a:txBody>
                    <a:bodyPr/>
                    <a:lstStyle/>
                    <a:p>
                      <a:endParaRPr kumimoji="1" lang="ja-JP" altLang="en-US" sz="2400" dirty="0">
                        <a:latin typeface="+mn-ea"/>
                        <a:ea typeface="+mn-ea"/>
                      </a:endParaRPr>
                    </a:p>
                  </a:txBody>
                  <a:tcPr>
                    <a:solidFill>
                      <a:schemeClr val="bg1">
                        <a:lumMod val="75000"/>
                      </a:schemeClr>
                    </a:solidFill>
                  </a:tcPr>
                </a:tc>
                <a:tc hMerge="1">
                  <a:txBody>
                    <a:bodyPr/>
                    <a:lstStyle/>
                    <a:p>
                      <a:r>
                        <a:rPr kumimoji="1" lang="ja-JP" altLang="en-US" sz="2400" dirty="0"/>
                        <a:t>↓</a:t>
                      </a:r>
                    </a:p>
                  </a:txBody>
                  <a:tcPr>
                    <a:solidFill>
                      <a:schemeClr val="bg1">
                        <a:lumMod val="75000"/>
                      </a:schemeClr>
                    </a:solidFill>
                  </a:tcPr>
                </a:tc>
                <a:tc gridSpan="2">
                  <a:txBody>
                    <a:bodyPr/>
                    <a:lstStyle/>
                    <a:p>
                      <a:r>
                        <a:rPr kumimoji="1" lang="ja-JP" altLang="en-US" sz="2400" dirty="0">
                          <a:latin typeface="+mn-ea"/>
                          <a:ea typeface="+mn-ea"/>
                        </a:rPr>
                        <a:t>全結合層：３層</a:t>
                      </a:r>
                    </a:p>
                  </a:txBody>
                  <a:tcPr/>
                </a:tc>
                <a:tc hMerge="1">
                  <a:txBody>
                    <a:bodyPr/>
                    <a:lstStyle/>
                    <a:p>
                      <a:r>
                        <a:rPr kumimoji="1" lang="ja-JP" altLang="en-US" sz="2400" dirty="0"/>
                        <a:t>全結合層</a:t>
                      </a:r>
                      <a:endParaRPr kumimoji="1" lang="en-US" altLang="ja-JP" sz="2400" dirty="0"/>
                    </a:p>
                    <a:p>
                      <a:r>
                        <a:rPr kumimoji="1" lang="ja-JP" altLang="en-US" sz="2400" dirty="0"/>
                        <a:t>３層</a:t>
                      </a:r>
                    </a:p>
                  </a:txBody>
                  <a:tcPr/>
                </a:tc>
                <a:tc gridSpan="2">
                  <a:txBody>
                    <a:bodyPr/>
                    <a:lstStyle/>
                    <a:p>
                      <a:r>
                        <a:rPr kumimoji="1" lang="ja-JP" altLang="en-US" sz="2400" dirty="0">
                          <a:latin typeface="+mn-ea"/>
                          <a:ea typeface="+mn-ea"/>
                        </a:rPr>
                        <a:t>畳み込み層：　層</a:t>
                      </a:r>
                      <a:endParaRPr kumimoji="1" lang="en-US" altLang="ja-JP" sz="2400" dirty="0">
                        <a:latin typeface="+mn-ea"/>
                        <a:ea typeface="+mn-ea"/>
                      </a:endParaRPr>
                    </a:p>
                    <a:p>
                      <a:r>
                        <a:rPr kumimoji="1" lang="ja-JP" altLang="en-US" sz="2400" dirty="0">
                          <a:latin typeface="+mn-ea"/>
                          <a:ea typeface="+mn-ea"/>
                        </a:rPr>
                        <a:t>全結合層：　層</a:t>
                      </a:r>
                    </a:p>
                  </a:txBody>
                  <a:tcPr/>
                </a:tc>
                <a:tc hMerge="1">
                  <a:txBody>
                    <a:bodyPr/>
                    <a:lstStyle/>
                    <a:p>
                      <a:endParaRPr kumimoji="1" lang="ja-JP" altLang="en-US" sz="2400" dirty="0"/>
                    </a:p>
                  </a:txBody>
                  <a:tcPr/>
                </a:tc>
                <a:extLst>
                  <a:ext uri="{0D108BD9-81ED-4DB2-BD59-A6C34878D82A}">
                    <a16:rowId xmlns:a16="http://schemas.microsoft.com/office/drawing/2014/main" val="3162924443"/>
                  </a:ext>
                </a:extLst>
              </a:tr>
              <a:tr h="190013">
                <a:tc>
                  <a:txBody>
                    <a:bodyPr/>
                    <a:lstStyle/>
                    <a:p>
                      <a:r>
                        <a:rPr kumimoji="1" lang="ja-JP" altLang="en-US" sz="2000" dirty="0">
                          <a:latin typeface="+mn-ea"/>
                          <a:ea typeface="+mn-ea"/>
                        </a:rPr>
                        <a:t>↓</a:t>
                      </a:r>
                    </a:p>
                  </a:txBody>
                  <a:tcPr>
                    <a:solidFill>
                      <a:schemeClr val="accent2">
                        <a:lumMod val="20000"/>
                        <a:lumOff val="80000"/>
                      </a:schemeClr>
                    </a:solidFill>
                  </a:tcPr>
                </a:tc>
                <a:tc gridSpan="6">
                  <a:txBody>
                    <a:bodyPr/>
                    <a:lstStyle/>
                    <a:p>
                      <a:r>
                        <a:rPr kumimoji="1" lang="ja-JP" altLang="en-US" sz="2000" dirty="0">
                          <a:latin typeface="+mn-ea"/>
                          <a:ea typeface="+mn-ea"/>
                        </a:rPr>
                        <a:t>↓</a:t>
                      </a:r>
                    </a:p>
                  </a:txBody>
                  <a:tcPr>
                    <a:solidFill>
                      <a:schemeClr val="accent2">
                        <a:lumMod val="20000"/>
                        <a:lumOff val="80000"/>
                      </a:schemeClr>
                    </a:solidFill>
                  </a:tcPr>
                </a:tc>
                <a:tc hMerge="1">
                  <a:txBody>
                    <a:bodyPr/>
                    <a:lstStyle/>
                    <a:p>
                      <a:endParaRPr kumimoji="1" lang="ja-JP" altLang="en-US"/>
                    </a:p>
                  </a:txBody>
                  <a:tcPr/>
                </a:tc>
                <a:tc hMerge="1">
                  <a:txBody>
                    <a:bodyPr/>
                    <a:lstStyle/>
                    <a:p>
                      <a:r>
                        <a:rPr kumimoji="1" lang="ja-JP" altLang="en-US" sz="2400" dirty="0">
                          <a:latin typeface="+mn-ea"/>
                          <a:ea typeface="+mn-ea"/>
                        </a:rPr>
                        <a:t>↓</a:t>
                      </a:r>
                    </a:p>
                  </a:txBody>
                  <a:tcPr/>
                </a:tc>
                <a:tc hMerge="1">
                  <a:txBody>
                    <a:bodyPr/>
                    <a:lstStyle/>
                    <a:p>
                      <a:endParaRPr kumimoji="1" lang="ja-JP" altLang="en-US"/>
                    </a:p>
                  </a:txBody>
                  <a:tcPr/>
                </a:tc>
                <a:tc hMerge="1">
                  <a:txBody>
                    <a:bodyPr/>
                    <a:lstStyle/>
                    <a:p>
                      <a:r>
                        <a:rPr kumimoji="1" lang="ja-JP" altLang="en-US" sz="2400" dirty="0">
                          <a:latin typeface="+mn-ea"/>
                          <a:ea typeface="+mn-ea"/>
                        </a:rPr>
                        <a:t>↓</a:t>
                      </a:r>
                    </a:p>
                  </a:txBody>
                  <a:tcPr/>
                </a:tc>
                <a:tc hMerge="1">
                  <a:txBody>
                    <a:bodyPr/>
                    <a:lstStyle/>
                    <a:p>
                      <a:endParaRPr kumimoji="1" lang="ja-JP" altLang="en-US"/>
                    </a:p>
                  </a:txBody>
                  <a:tcPr/>
                </a:tc>
                <a:extLst>
                  <a:ext uri="{0D108BD9-81ED-4DB2-BD59-A6C34878D82A}">
                    <a16:rowId xmlns:a16="http://schemas.microsoft.com/office/drawing/2014/main" val="902408532"/>
                  </a:ext>
                </a:extLst>
              </a:tr>
              <a:tr h="0">
                <a:tc>
                  <a:txBody>
                    <a:bodyPr/>
                    <a:lstStyle/>
                    <a:p>
                      <a:r>
                        <a:rPr kumimoji="1" lang="ja-JP" altLang="en-US" sz="2400" dirty="0">
                          <a:latin typeface="+mn-ea"/>
                          <a:ea typeface="+mn-ea"/>
                        </a:rPr>
                        <a:t>分類</a:t>
                      </a:r>
                    </a:p>
                  </a:txBody>
                  <a:tcPr/>
                </a:tc>
                <a:tc gridSpan="6">
                  <a:txBody>
                    <a:bodyPr/>
                    <a:lstStyle/>
                    <a:p>
                      <a:r>
                        <a:rPr kumimoji="1" lang="ja-JP" altLang="en-US" sz="2800" dirty="0">
                          <a:latin typeface="+mn-ea"/>
                          <a:ea typeface="+mn-ea"/>
                        </a:rPr>
                        <a:t>クラスタリングの適用</a:t>
                      </a:r>
                    </a:p>
                  </a:txBody>
                  <a:tcPr/>
                </a:tc>
                <a:tc hMerge="1">
                  <a:txBody>
                    <a:bodyPr/>
                    <a:lstStyle/>
                    <a:p>
                      <a:endParaRPr kumimoji="1" lang="ja-JP" altLang="en-US" sz="2400" dirty="0"/>
                    </a:p>
                  </a:txBody>
                  <a:tcPr/>
                </a:tc>
                <a:tc hMerge="1">
                  <a:txBody>
                    <a:bodyPr/>
                    <a:lstStyle/>
                    <a:p>
                      <a:endParaRPr kumimoji="1" lang="ja-JP" altLang="en-US" sz="2400" dirty="0"/>
                    </a:p>
                  </a:txBody>
                  <a:tcPr/>
                </a:tc>
                <a:tc hMerge="1">
                  <a:txBody>
                    <a:bodyPr/>
                    <a:lstStyle/>
                    <a:p>
                      <a:endParaRPr kumimoji="1" lang="ja-JP" altLang="en-US" sz="2400" dirty="0"/>
                    </a:p>
                  </a:txBody>
                  <a:tcPr/>
                </a:tc>
                <a:tc hMerge="1">
                  <a:txBody>
                    <a:bodyPr/>
                    <a:lstStyle/>
                    <a:p>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700664239"/>
                  </a:ext>
                </a:extLst>
              </a:tr>
            </a:tbl>
          </a:graphicData>
        </a:graphic>
      </p:graphicFrame>
      <p:sp>
        <p:nvSpPr>
          <p:cNvPr id="4" name="スライド番号プレースホルダー 3">
            <a:extLst>
              <a:ext uri="{FF2B5EF4-FFF2-40B4-BE49-F238E27FC236}">
                <a16:creationId xmlns:a16="http://schemas.microsoft.com/office/drawing/2014/main" id="{E3AC1D0E-FD18-4E7A-A889-23C385F78FAF}"/>
              </a:ext>
            </a:extLst>
          </p:cNvPr>
          <p:cNvSpPr>
            <a:spLocks noGrp="1"/>
          </p:cNvSpPr>
          <p:nvPr>
            <p:ph type="sldNum" sz="quarter" idx="12"/>
          </p:nvPr>
        </p:nvSpPr>
        <p:spPr/>
        <p:txBody>
          <a:bodyPr/>
          <a:lstStyle/>
          <a:p>
            <a:fld id="{67B4CE29-6554-4A3D-AFF4-5BC7E77D0C2D}" type="slidenum">
              <a:rPr kumimoji="1" lang="ja-JP" altLang="en-US" smtClean="0"/>
              <a:t>25</a:t>
            </a:fld>
            <a:endParaRPr kumimoji="1" lang="ja-JP" altLang="en-US"/>
          </a:p>
        </p:txBody>
      </p:sp>
    </p:spTree>
    <p:extLst>
      <p:ext uri="{BB962C8B-B14F-4D97-AF65-F5344CB8AC3E}">
        <p14:creationId xmlns:p14="http://schemas.microsoft.com/office/powerpoint/2010/main" val="110562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222688-EF3F-4A6D-9B6D-3D220EAFA0D7}"/>
              </a:ext>
            </a:extLst>
          </p:cNvPr>
          <p:cNvSpPr>
            <a:spLocks noGrp="1"/>
          </p:cNvSpPr>
          <p:nvPr>
            <p:ph type="title"/>
          </p:nvPr>
        </p:nvSpPr>
        <p:spPr/>
        <p:txBody>
          <a:bodyPr/>
          <a:lstStyle/>
          <a:p>
            <a:r>
              <a:rPr kumimoji="1" lang="en-US" altLang="ja-JP" dirty="0"/>
              <a:t>M2</a:t>
            </a:r>
            <a:r>
              <a:rPr kumimoji="1" lang="ja-JP" altLang="en-US" dirty="0"/>
              <a:t>：モデル</a:t>
            </a:r>
            <a:r>
              <a:rPr kumimoji="1" lang="en-US" altLang="ja-JP" dirty="0"/>
              <a:t>2</a:t>
            </a:r>
            <a:endParaRPr kumimoji="1" lang="ja-JP" altLang="en-US" dirty="0"/>
          </a:p>
        </p:txBody>
      </p:sp>
      <p:sp>
        <p:nvSpPr>
          <p:cNvPr id="4" name="スライド番号プレースホルダー 3">
            <a:extLst>
              <a:ext uri="{FF2B5EF4-FFF2-40B4-BE49-F238E27FC236}">
                <a16:creationId xmlns:a16="http://schemas.microsoft.com/office/drawing/2014/main" id="{0D37EB7C-1B9F-44B5-9344-6DA0C7A44254}"/>
              </a:ext>
            </a:extLst>
          </p:cNvPr>
          <p:cNvSpPr>
            <a:spLocks noGrp="1"/>
          </p:cNvSpPr>
          <p:nvPr>
            <p:ph type="sldNum" sz="quarter" idx="12"/>
          </p:nvPr>
        </p:nvSpPr>
        <p:spPr/>
        <p:txBody>
          <a:bodyPr/>
          <a:lstStyle/>
          <a:p>
            <a:fld id="{67B4CE29-6554-4A3D-AFF4-5BC7E77D0C2D}" type="slidenum">
              <a:rPr kumimoji="1" lang="ja-JP" altLang="en-US" smtClean="0"/>
              <a:t>26</a:t>
            </a:fld>
            <a:endParaRPr kumimoji="1" lang="ja-JP" altLang="en-US"/>
          </a:p>
        </p:txBody>
      </p:sp>
      <p:sp>
        <p:nvSpPr>
          <p:cNvPr id="27" name="矢印: 右 26">
            <a:extLst>
              <a:ext uri="{FF2B5EF4-FFF2-40B4-BE49-F238E27FC236}">
                <a16:creationId xmlns:a16="http://schemas.microsoft.com/office/drawing/2014/main" id="{9C4D8020-76BC-4A57-B680-CDCA353307AB}"/>
              </a:ext>
            </a:extLst>
          </p:cNvPr>
          <p:cNvSpPr/>
          <p:nvPr/>
        </p:nvSpPr>
        <p:spPr>
          <a:xfrm>
            <a:off x="6688472" y="2591938"/>
            <a:ext cx="432431" cy="69332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8" name="テキスト ボックス 106">
            <a:extLst>
              <a:ext uri="{FF2B5EF4-FFF2-40B4-BE49-F238E27FC236}">
                <a16:creationId xmlns:a16="http://schemas.microsoft.com/office/drawing/2014/main" id="{D556974B-B9C6-451F-9C5E-F40A2C42DDB8}"/>
              </a:ext>
            </a:extLst>
          </p:cNvPr>
          <p:cNvSpPr txBox="1"/>
          <p:nvPr/>
        </p:nvSpPr>
        <p:spPr>
          <a:xfrm>
            <a:off x="2183565" y="4241740"/>
            <a:ext cx="1387360" cy="345864"/>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rPr>
              <a:t>画像</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9" name="テキスト ボックス 105">
            <a:extLst>
              <a:ext uri="{FF2B5EF4-FFF2-40B4-BE49-F238E27FC236}">
                <a16:creationId xmlns:a16="http://schemas.microsoft.com/office/drawing/2014/main" id="{E9BFC283-68CF-47FF-81D5-E7EA45686854}"/>
              </a:ext>
            </a:extLst>
          </p:cNvPr>
          <p:cNvSpPr txBox="1"/>
          <p:nvPr/>
        </p:nvSpPr>
        <p:spPr>
          <a:xfrm>
            <a:off x="3817904" y="4325514"/>
            <a:ext cx="3072227" cy="707886"/>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rPr>
              <a:t>オートエンコーダの</a:t>
            </a:r>
            <a:endPar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rPr>
              <a:t>エンコーダ部</a:t>
            </a:r>
            <a:endPar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0" name="正方形/長方形 29">
            <a:extLst>
              <a:ext uri="{FF2B5EF4-FFF2-40B4-BE49-F238E27FC236}">
                <a16:creationId xmlns:a16="http://schemas.microsoft.com/office/drawing/2014/main" id="{BB4D7A00-E164-4613-9DB1-147059DCEF12}"/>
              </a:ext>
            </a:extLst>
          </p:cNvPr>
          <p:cNvSpPr/>
          <p:nvPr/>
        </p:nvSpPr>
        <p:spPr>
          <a:xfrm rot="16200000">
            <a:off x="2733775" y="2456265"/>
            <a:ext cx="825923" cy="9347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1" name="矢印: 右 30">
            <a:extLst>
              <a:ext uri="{FF2B5EF4-FFF2-40B4-BE49-F238E27FC236}">
                <a16:creationId xmlns:a16="http://schemas.microsoft.com/office/drawing/2014/main" id="{19A0B3C7-89E3-4CFE-BD0F-CED3018979FA}"/>
              </a:ext>
            </a:extLst>
          </p:cNvPr>
          <p:cNvSpPr/>
          <p:nvPr/>
        </p:nvSpPr>
        <p:spPr>
          <a:xfrm>
            <a:off x="4083729" y="2646198"/>
            <a:ext cx="432431" cy="69332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2" name="正方形/長方形 31">
            <a:extLst>
              <a:ext uri="{FF2B5EF4-FFF2-40B4-BE49-F238E27FC236}">
                <a16:creationId xmlns:a16="http://schemas.microsoft.com/office/drawing/2014/main" id="{0D6B4AD1-61BE-4486-AF0B-16FEA8532752}"/>
              </a:ext>
            </a:extLst>
          </p:cNvPr>
          <p:cNvSpPr/>
          <p:nvPr/>
        </p:nvSpPr>
        <p:spPr>
          <a:xfrm rot="16200000">
            <a:off x="2608752" y="2537546"/>
            <a:ext cx="825923" cy="9347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3" name="正方形/長方形 32">
            <a:extLst>
              <a:ext uri="{FF2B5EF4-FFF2-40B4-BE49-F238E27FC236}">
                <a16:creationId xmlns:a16="http://schemas.microsoft.com/office/drawing/2014/main" id="{B1C12B46-9F5B-4B11-83F8-8641AA7783C2}"/>
              </a:ext>
            </a:extLst>
          </p:cNvPr>
          <p:cNvSpPr/>
          <p:nvPr/>
        </p:nvSpPr>
        <p:spPr>
          <a:xfrm rot="16200000">
            <a:off x="2504750" y="2618826"/>
            <a:ext cx="825923" cy="9347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4" name="テキスト ボックス 111">
            <a:extLst>
              <a:ext uri="{FF2B5EF4-FFF2-40B4-BE49-F238E27FC236}">
                <a16:creationId xmlns:a16="http://schemas.microsoft.com/office/drawing/2014/main" id="{CFF81E91-0BEF-48D2-B0FD-F50A4132C689}"/>
              </a:ext>
            </a:extLst>
          </p:cNvPr>
          <p:cNvSpPr txBox="1"/>
          <p:nvPr/>
        </p:nvSpPr>
        <p:spPr>
          <a:xfrm rot="19921042">
            <a:off x="3594223" y="2624141"/>
            <a:ext cx="4871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b="1" dirty="0"/>
              <a:t>…</a:t>
            </a:r>
            <a:endParaRPr kumimoji="1" lang="ja-JP" altLang="en-US" b="1" dirty="0"/>
          </a:p>
        </p:txBody>
      </p:sp>
      <p:sp>
        <p:nvSpPr>
          <p:cNvPr id="35" name="正方形/長方形 34">
            <a:extLst>
              <a:ext uri="{FF2B5EF4-FFF2-40B4-BE49-F238E27FC236}">
                <a16:creationId xmlns:a16="http://schemas.microsoft.com/office/drawing/2014/main" id="{50DB6C06-4B07-4963-8F2A-F103F51DECED}"/>
              </a:ext>
            </a:extLst>
          </p:cNvPr>
          <p:cNvSpPr/>
          <p:nvPr/>
        </p:nvSpPr>
        <p:spPr>
          <a:xfrm rot="16200000">
            <a:off x="2371354" y="2722211"/>
            <a:ext cx="825923" cy="9347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6" name="正方形/長方形 35">
            <a:extLst>
              <a:ext uri="{FF2B5EF4-FFF2-40B4-BE49-F238E27FC236}">
                <a16:creationId xmlns:a16="http://schemas.microsoft.com/office/drawing/2014/main" id="{67D63664-7FFE-4DB8-9C11-C842A577ADCC}"/>
              </a:ext>
            </a:extLst>
          </p:cNvPr>
          <p:cNvSpPr/>
          <p:nvPr/>
        </p:nvSpPr>
        <p:spPr>
          <a:xfrm rot="16200000">
            <a:off x="2237958" y="2813569"/>
            <a:ext cx="825923" cy="9347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7" name="正方形/長方形 36">
            <a:extLst>
              <a:ext uri="{FF2B5EF4-FFF2-40B4-BE49-F238E27FC236}">
                <a16:creationId xmlns:a16="http://schemas.microsoft.com/office/drawing/2014/main" id="{F3ED4EC1-A83F-4E13-BB8F-974FE7AAD31B}"/>
              </a:ext>
            </a:extLst>
          </p:cNvPr>
          <p:cNvSpPr/>
          <p:nvPr/>
        </p:nvSpPr>
        <p:spPr>
          <a:xfrm>
            <a:off x="4684604" y="2844234"/>
            <a:ext cx="1338828" cy="369332"/>
          </a:xfrm>
          <a:prstGeom prst="rect">
            <a:avLst/>
          </a:prstGeom>
        </p:spPr>
        <p:txBody>
          <a:bodyPr wrap="none">
            <a:spAutoFit/>
          </a:bodyPr>
          <a:lstStyle/>
          <a:p>
            <a:r>
              <a:rPr lang="ja-JP" altLang="en-US" b="1" dirty="0">
                <a:solidFill>
                  <a:schemeClr val="tx1">
                    <a:lumMod val="95000"/>
                    <a:lumOff val="5000"/>
                  </a:schemeClr>
                </a:solidFill>
                <a:latin typeface="Times New Roman" panose="02020603050405020304" pitchFamily="18" charset="0"/>
                <a:cs typeface="Times New Roman" panose="02020603050405020304" pitchFamily="18" charset="0"/>
              </a:rPr>
              <a:t>エンコーダ</a:t>
            </a:r>
            <a:endParaRPr lang="ja-JP" altLang="en-US" dirty="0"/>
          </a:p>
        </p:txBody>
      </p:sp>
      <p:sp>
        <p:nvSpPr>
          <p:cNvPr id="38" name="台形 37">
            <a:extLst>
              <a:ext uri="{FF2B5EF4-FFF2-40B4-BE49-F238E27FC236}">
                <a16:creationId xmlns:a16="http://schemas.microsoft.com/office/drawing/2014/main" id="{AD7E520A-4654-4340-9752-8D4BC915E2DF}"/>
              </a:ext>
            </a:extLst>
          </p:cNvPr>
          <p:cNvSpPr/>
          <p:nvPr/>
        </p:nvSpPr>
        <p:spPr>
          <a:xfrm rot="5400000">
            <a:off x="4222013" y="2525868"/>
            <a:ext cx="1908308" cy="929209"/>
          </a:xfrm>
          <a:prstGeom prst="trapezoid">
            <a:avLst>
              <a:gd name="adj" fmla="val 30266"/>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明朝" panose="02020609040205080304" pitchFamily="17" charset="-128"/>
              <a:ea typeface="ＭＳ 明朝" panose="02020609040205080304" pitchFamily="17" charset="-128"/>
            </a:endParaRPr>
          </a:p>
        </p:txBody>
      </p:sp>
      <p:sp>
        <p:nvSpPr>
          <p:cNvPr id="39" name="テキスト ボックス 38">
            <a:extLst>
              <a:ext uri="{FF2B5EF4-FFF2-40B4-BE49-F238E27FC236}">
                <a16:creationId xmlns:a16="http://schemas.microsoft.com/office/drawing/2014/main" id="{64C09B1C-7E50-4A17-9D5D-FA6ECCC2A575}"/>
              </a:ext>
            </a:extLst>
          </p:cNvPr>
          <p:cNvSpPr txBox="1"/>
          <p:nvPr/>
        </p:nvSpPr>
        <p:spPr>
          <a:xfrm>
            <a:off x="5648094" y="2295526"/>
            <a:ext cx="461665" cy="1369728"/>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ja-JP" altLang="en-US" b="1" dirty="0"/>
              <a:t>畳み込み</a:t>
            </a:r>
            <a:r>
              <a:rPr kumimoji="1" lang="ja-JP" altLang="en-US" b="1" dirty="0"/>
              <a:t>層</a:t>
            </a:r>
          </a:p>
        </p:txBody>
      </p:sp>
      <p:sp>
        <p:nvSpPr>
          <p:cNvPr id="40" name="テキスト ボックス 39">
            <a:extLst>
              <a:ext uri="{FF2B5EF4-FFF2-40B4-BE49-F238E27FC236}">
                <a16:creationId xmlns:a16="http://schemas.microsoft.com/office/drawing/2014/main" id="{D71601D0-1B47-4AB5-A0C3-451F07B7389E}"/>
              </a:ext>
            </a:extLst>
          </p:cNvPr>
          <p:cNvSpPr txBox="1"/>
          <p:nvPr/>
        </p:nvSpPr>
        <p:spPr>
          <a:xfrm>
            <a:off x="4913144" y="2349113"/>
            <a:ext cx="461665" cy="1381907"/>
          </a:xfrm>
          <a:prstGeom prst="rect">
            <a:avLst/>
          </a:prstGeom>
          <a:noFill/>
        </p:spPr>
        <p:txBody>
          <a:bodyPr vert="eaVert" wrap="square" rtlCol="0">
            <a:spAutoFit/>
          </a:bodyPr>
          <a:lstStyle/>
          <a:p>
            <a:r>
              <a:rPr lang="ja-JP" altLang="en-US" dirty="0"/>
              <a:t>エンコーダ</a:t>
            </a:r>
            <a:endParaRPr kumimoji="1" lang="ja-JP" altLang="en-US" dirty="0"/>
          </a:p>
        </p:txBody>
      </p:sp>
      <p:sp>
        <p:nvSpPr>
          <p:cNvPr id="41" name="右中かっこ 40">
            <a:extLst>
              <a:ext uri="{FF2B5EF4-FFF2-40B4-BE49-F238E27FC236}">
                <a16:creationId xmlns:a16="http://schemas.microsoft.com/office/drawing/2014/main" id="{0A805609-A089-4E20-B26A-16A61533F911}"/>
              </a:ext>
            </a:extLst>
          </p:cNvPr>
          <p:cNvSpPr/>
          <p:nvPr/>
        </p:nvSpPr>
        <p:spPr>
          <a:xfrm rot="5400000">
            <a:off x="5259621" y="3525761"/>
            <a:ext cx="215751" cy="131187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テキスト ボックス 65">
            <a:extLst>
              <a:ext uri="{FF2B5EF4-FFF2-40B4-BE49-F238E27FC236}">
                <a16:creationId xmlns:a16="http://schemas.microsoft.com/office/drawing/2014/main" id="{56151325-F108-4E8A-9352-9E3794CC7306}"/>
              </a:ext>
            </a:extLst>
          </p:cNvPr>
          <p:cNvSpPr txBox="1"/>
          <p:nvPr/>
        </p:nvSpPr>
        <p:spPr>
          <a:xfrm>
            <a:off x="7245926" y="4017737"/>
            <a:ext cx="1699445" cy="1015663"/>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rPr>
              <a:t>画像特徴</a:t>
            </a:r>
            <a:b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br>
            <a:r>
              <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rPr>
              <a:t>テンソル</a:t>
            </a:r>
            <a:endPar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a:t>
            </a:r>
            <a:r>
              <a:rPr lang="ja-JP" altLang="en-US" sz="2000" b="1" u="sng" dirty="0">
                <a:solidFill>
                  <a:schemeClr val="tx1">
                    <a:lumMod val="95000"/>
                    <a:lumOff val="5000"/>
                  </a:schemeClr>
                </a:solidFill>
                <a:latin typeface="Times New Roman" panose="02020603050405020304" pitchFamily="18" charset="0"/>
                <a:cs typeface="Times New Roman" panose="02020603050405020304" pitchFamily="18" charset="0"/>
              </a:rPr>
              <a:t>画像特徴</a:t>
            </a:r>
            <a:r>
              <a:rPr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3" name="テキスト ボックス 111">
            <a:extLst>
              <a:ext uri="{FF2B5EF4-FFF2-40B4-BE49-F238E27FC236}">
                <a16:creationId xmlns:a16="http://schemas.microsoft.com/office/drawing/2014/main" id="{A7D571DF-665C-4EBB-A085-52ABEC8DCA24}"/>
              </a:ext>
            </a:extLst>
          </p:cNvPr>
          <p:cNvSpPr txBox="1"/>
          <p:nvPr/>
        </p:nvSpPr>
        <p:spPr>
          <a:xfrm rot="19921042">
            <a:off x="8582400" y="2836573"/>
            <a:ext cx="4871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b="1" dirty="0"/>
              <a:t>…</a:t>
            </a:r>
            <a:endParaRPr kumimoji="1" lang="ja-JP" altLang="en-US" b="1" dirty="0"/>
          </a:p>
        </p:txBody>
      </p:sp>
      <p:sp>
        <p:nvSpPr>
          <p:cNvPr id="44" name="正方形/長方形 43">
            <a:extLst>
              <a:ext uri="{FF2B5EF4-FFF2-40B4-BE49-F238E27FC236}">
                <a16:creationId xmlns:a16="http://schemas.microsoft.com/office/drawing/2014/main" id="{4EC44410-0F99-41D9-A2DC-AD9E2E2CB49A}"/>
              </a:ext>
            </a:extLst>
          </p:cNvPr>
          <p:cNvSpPr/>
          <p:nvPr/>
        </p:nvSpPr>
        <p:spPr>
          <a:xfrm rot="16200000">
            <a:off x="8023108" y="2633502"/>
            <a:ext cx="534127" cy="5994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dirty="0"/>
              <a:t>ｚｚｚｚ</a:t>
            </a:r>
          </a:p>
        </p:txBody>
      </p:sp>
      <p:sp>
        <p:nvSpPr>
          <p:cNvPr id="45" name="正方形/長方形 44">
            <a:extLst>
              <a:ext uri="{FF2B5EF4-FFF2-40B4-BE49-F238E27FC236}">
                <a16:creationId xmlns:a16="http://schemas.microsoft.com/office/drawing/2014/main" id="{41781734-3810-4629-B5EC-DB7774626D25}"/>
              </a:ext>
            </a:extLst>
          </p:cNvPr>
          <p:cNvSpPr/>
          <p:nvPr/>
        </p:nvSpPr>
        <p:spPr>
          <a:xfrm rot="16200000">
            <a:off x="7908223" y="2710150"/>
            <a:ext cx="534127" cy="5994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dirty="0"/>
              <a:t>ｚｚｚｚ</a:t>
            </a:r>
          </a:p>
        </p:txBody>
      </p:sp>
      <p:sp>
        <p:nvSpPr>
          <p:cNvPr id="46" name="正方形/長方形 45">
            <a:extLst>
              <a:ext uri="{FF2B5EF4-FFF2-40B4-BE49-F238E27FC236}">
                <a16:creationId xmlns:a16="http://schemas.microsoft.com/office/drawing/2014/main" id="{FE5801DE-5A07-43EC-9EE8-126FD358E9C9}"/>
              </a:ext>
            </a:extLst>
          </p:cNvPr>
          <p:cNvSpPr/>
          <p:nvPr/>
        </p:nvSpPr>
        <p:spPr>
          <a:xfrm rot="16200000">
            <a:off x="7808836" y="2783204"/>
            <a:ext cx="534127" cy="5994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dirty="0"/>
              <a:t>ｚｚｚｚ</a:t>
            </a:r>
          </a:p>
        </p:txBody>
      </p:sp>
      <p:sp>
        <p:nvSpPr>
          <p:cNvPr id="47" name="正方形/長方形 46">
            <a:extLst>
              <a:ext uri="{FF2B5EF4-FFF2-40B4-BE49-F238E27FC236}">
                <a16:creationId xmlns:a16="http://schemas.microsoft.com/office/drawing/2014/main" id="{CB59CF0E-1C6E-4628-9F64-FC7F06F2BD34}"/>
              </a:ext>
            </a:extLst>
          </p:cNvPr>
          <p:cNvSpPr/>
          <p:nvPr/>
        </p:nvSpPr>
        <p:spPr>
          <a:xfrm rot="16200000">
            <a:off x="7728020" y="2869569"/>
            <a:ext cx="534127" cy="5994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dirty="0"/>
              <a:t>ｚｚｚｚ</a:t>
            </a:r>
          </a:p>
        </p:txBody>
      </p:sp>
      <p:sp>
        <p:nvSpPr>
          <p:cNvPr id="48" name="正方形/長方形 47">
            <a:extLst>
              <a:ext uri="{FF2B5EF4-FFF2-40B4-BE49-F238E27FC236}">
                <a16:creationId xmlns:a16="http://schemas.microsoft.com/office/drawing/2014/main" id="{F12792E2-92A7-4AC1-8B74-CE637B8F8205}"/>
              </a:ext>
            </a:extLst>
          </p:cNvPr>
          <p:cNvSpPr/>
          <p:nvPr/>
        </p:nvSpPr>
        <p:spPr>
          <a:xfrm rot="16200000">
            <a:off x="7624018" y="2949319"/>
            <a:ext cx="534127" cy="5994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dirty="0"/>
              <a:t>ｚｚｚｚ</a:t>
            </a:r>
          </a:p>
        </p:txBody>
      </p:sp>
    </p:spTree>
    <p:extLst>
      <p:ext uri="{BB962C8B-B14F-4D97-AF65-F5344CB8AC3E}">
        <p14:creationId xmlns:p14="http://schemas.microsoft.com/office/powerpoint/2010/main" val="293575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C0702-C8BF-4346-BE58-3A049ACE043C}"/>
              </a:ext>
            </a:extLst>
          </p:cNvPr>
          <p:cNvSpPr>
            <a:spLocks noGrp="1"/>
          </p:cNvSpPr>
          <p:nvPr>
            <p:ph type="title"/>
          </p:nvPr>
        </p:nvSpPr>
        <p:spPr/>
        <p:txBody>
          <a:bodyPr>
            <a:normAutofit fontScale="90000"/>
          </a:bodyPr>
          <a:lstStyle/>
          <a:p>
            <a:r>
              <a:rPr kumimoji="1" lang="en-US" altLang="ja-JP" dirty="0">
                <a:latin typeface="+mj-ea"/>
              </a:rPr>
              <a:t>Step-3:</a:t>
            </a:r>
            <a:r>
              <a:rPr kumimoji="1" lang="ja-JP" altLang="en-US" dirty="0">
                <a:latin typeface="+mj-ea"/>
              </a:rPr>
              <a:t>　距離学習ニューラルネットワーク</a:t>
            </a:r>
          </a:p>
        </p:txBody>
      </p:sp>
      <p:sp>
        <p:nvSpPr>
          <p:cNvPr id="4" name="スライド番号プレースホルダー 3">
            <a:extLst>
              <a:ext uri="{FF2B5EF4-FFF2-40B4-BE49-F238E27FC236}">
                <a16:creationId xmlns:a16="http://schemas.microsoft.com/office/drawing/2014/main" id="{FF741BBF-B4D4-EC6F-A2E7-2406439687C4}"/>
              </a:ext>
            </a:extLst>
          </p:cNvPr>
          <p:cNvSpPr>
            <a:spLocks noGrp="1"/>
          </p:cNvSpPr>
          <p:nvPr>
            <p:ph type="sldNum" sz="quarter" idx="12"/>
          </p:nvPr>
        </p:nvSpPr>
        <p:spPr/>
        <p:txBody>
          <a:bodyPr/>
          <a:lstStyle/>
          <a:p>
            <a:fld id="{CA1396DC-798B-45CA-9E8F-270F3373FB04}" type="slidenum">
              <a:rPr kumimoji="1" lang="ja-JP" altLang="en-US" smtClean="0"/>
              <a:t>27</a:t>
            </a:fld>
            <a:endParaRPr kumimoji="1" lang="ja-JP" altLang="en-US"/>
          </a:p>
        </p:txBody>
      </p:sp>
      <p:pic>
        <p:nvPicPr>
          <p:cNvPr id="164" name="table">
            <a:extLst>
              <a:ext uri="{FF2B5EF4-FFF2-40B4-BE49-F238E27FC236}">
                <a16:creationId xmlns:a16="http://schemas.microsoft.com/office/drawing/2014/main" id="{8423C29E-62DD-121B-19F1-AC812D6086FA}"/>
              </a:ext>
            </a:extLst>
          </p:cNvPr>
          <p:cNvPicPr>
            <a:picLocks noChangeAspect="1"/>
          </p:cNvPicPr>
          <p:nvPr/>
        </p:nvPicPr>
        <p:blipFill>
          <a:blip r:embed="rId3"/>
          <a:stretch>
            <a:fillRect/>
          </a:stretch>
        </p:blipFill>
        <p:spPr>
          <a:xfrm>
            <a:off x="2406991" y="2821839"/>
            <a:ext cx="201284" cy="1464451"/>
          </a:xfrm>
          <a:prstGeom prst="rect">
            <a:avLst/>
          </a:prstGeom>
        </p:spPr>
      </p:pic>
      <p:pic>
        <p:nvPicPr>
          <p:cNvPr id="165" name="table">
            <a:extLst>
              <a:ext uri="{FF2B5EF4-FFF2-40B4-BE49-F238E27FC236}">
                <a16:creationId xmlns:a16="http://schemas.microsoft.com/office/drawing/2014/main" id="{C2C8A05A-736F-1103-10FD-406D895F49F2}"/>
              </a:ext>
            </a:extLst>
          </p:cNvPr>
          <p:cNvPicPr>
            <a:picLocks noChangeAspect="1"/>
          </p:cNvPicPr>
          <p:nvPr/>
        </p:nvPicPr>
        <p:blipFill>
          <a:blip r:embed="rId4"/>
          <a:stretch>
            <a:fillRect/>
          </a:stretch>
        </p:blipFill>
        <p:spPr>
          <a:xfrm>
            <a:off x="2708358" y="2821839"/>
            <a:ext cx="201284" cy="1464451"/>
          </a:xfrm>
          <a:prstGeom prst="rect">
            <a:avLst/>
          </a:prstGeom>
        </p:spPr>
      </p:pic>
      <p:pic>
        <p:nvPicPr>
          <p:cNvPr id="166" name="table">
            <a:extLst>
              <a:ext uri="{FF2B5EF4-FFF2-40B4-BE49-F238E27FC236}">
                <a16:creationId xmlns:a16="http://schemas.microsoft.com/office/drawing/2014/main" id="{FA3F3BBC-8D3D-D340-11F1-6D1CBF3D9573}"/>
              </a:ext>
            </a:extLst>
          </p:cNvPr>
          <p:cNvPicPr>
            <a:picLocks noChangeAspect="1"/>
          </p:cNvPicPr>
          <p:nvPr/>
        </p:nvPicPr>
        <p:blipFill>
          <a:blip r:embed="rId5"/>
          <a:stretch>
            <a:fillRect/>
          </a:stretch>
        </p:blipFill>
        <p:spPr>
          <a:xfrm>
            <a:off x="2981920" y="2821838"/>
            <a:ext cx="201284" cy="1464451"/>
          </a:xfrm>
          <a:prstGeom prst="rect">
            <a:avLst/>
          </a:prstGeom>
        </p:spPr>
      </p:pic>
      <p:sp>
        <p:nvSpPr>
          <p:cNvPr id="167" name="テキスト ボックス 105">
            <a:extLst>
              <a:ext uri="{FF2B5EF4-FFF2-40B4-BE49-F238E27FC236}">
                <a16:creationId xmlns:a16="http://schemas.microsoft.com/office/drawing/2014/main" id="{100945FA-C58F-5B12-88B1-312F356F152F}"/>
              </a:ext>
            </a:extLst>
          </p:cNvPr>
          <p:cNvSpPr txBox="1"/>
          <p:nvPr/>
        </p:nvSpPr>
        <p:spPr>
          <a:xfrm>
            <a:off x="1425112" y="4289271"/>
            <a:ext cx="2566492" cy="978729"/>
          </a:xfrm>
          <a:prstGeom prst="rect">
            <a:avLst/>
          </a:prstGeom>
          <a:solidFill>
            <a:schemeClr val="accent5">
              <a:lumMod val="20000"/>
              <a:lumOff val="80000"/>
            </a:schemeClr>
          </a:solidFill>
          <a:ln w="3810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画像特徴</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（ベクトルまたはテンソル）</a:t>
            </a:r>
            <a:endParaRPr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8" name="テキスト ボックス 111">
            <a:extLst>
              <a:ext uri="{FF2B5EF4-FFF2-40B4-BE49-F238E27FC236}">
                <a16:creationId xmlns:a16="http://schemas.microsoft.com/office/drawing/2014/main" id="{BDDF70FA-6436-C66A-D355-BC6C79C5E2A3}"/>
              </a:ext>
            </a:extLst>
          </p:cNvPr>
          <p:cNvSpPr txBox="1"/>
          <p:nvPr/>
        </p:nvSpPr>
        <p:spPr>
          <a:xfrm>
            <a:off x="3529044" y="3323229"/>
            <a:ext cx="49244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b="1" dirty="0"/>
              <a:t>…</a:t>
            </a:r>
            <a:endParaRPr kumimoji="1" lang="ja-JP" altLang="en-US" sz="2400" b="1" dirty="0"/>
          </a:p>
        </p:txBody>
      </p:sp>
      <p:pic>
        <p:nvPicPr>
          <p:cNvPr id="169" name="table">
            <a:extLst>
              <a:ext uri="{FF2B5EF4-FFF2-40B4-BE49-F238E27FC236}">
                <a16:creationId xmlns:a16="http://schemas.microsoft.com/office/drawing/2014/main" id="{E6979ACF-6207-7061-FC23-E4E4BB196D8F}"/>
              </a:ext>
            </a:extLst>
          </p:cNvPr>
          <p:cNvPicPr>
            <a:picLocks noChangeAspect="1"/>
          </p:cNvPicPr>
          <p:nvPr/>
        </p:nvPicPr>
        <p:blipFill>
          <a:blip r:embed="rId5"/>
          <a:stretch>
            <a:fillRect/>
          </a:stretch>
        </p:blipFill>
        <p:spPr>
          <a:xfrm>
            <a:off x="3255482" y="2821837"/>
            <a:ext cx="201284" cy="1464451"/>
          </a:xfrm>
          <a:prstGeom prst="rect">
            <a:avLst/>
          </a:prstGeom>
        </p:spPr>
      </p:pic>
      <p:pic>
        <p:nvPicPr>
          <p:cNvPr id="170" name="table">
            <a:extLst>
              <a:ext uri="{FF2B5EF4-FFF2-40B4-BE49-F238E27FC236}">
                <a16:creationId xmlns:a16="http://schemas.microsoft.com/office/drawing/2014/main" id="{EF097FFD-39CD-1563-6B81-7DB7B334383E}"/>
              </a:ext>
            </a:extLst>
          </p:cNvPr>
          <p:cNvPicPr>
            <a:picLocks noChangeAspect="1"/>
          </p:cNvPicPr>
          <p:nvPr/>
        </p:nvPicPr>
        <p:blipFill>
          <a:blip r:embed="rId5"/>
          <a:stretch>
            <a:fillRect/>
          </a:stretch>
        </p:blipFill>
        <p:spPr>
          <a:xfrm>
            <a:off x="2105065" y="2821837"/>
            <a:ext cx="201284" cy="1464451"/>
          </a:xfrm>
          <a:prstGeom prst="rect">
            <a:avLst/>
          </a:prstGeom>
        </p:spPr>
      </p:pic>
      <p:sp>
        <p:nvSpPr>
          <p:cNvPr id="171" name="矢印: 右 170">
            <a:extLst>
              <a:ext uri="{FF2B5EF4-FFF2-40B4-BE49-F238E27FC236}">
                <a16:creationId xmlns:a16="http://schemas.microsoft.com/office/drawing/2014/main" id="{5C23A58A-9B04-4BEF-29C6-D3A2FCAFAA33}"/>
              </a:ext>
            </a:extLst>
          </p:cNvPr>
          <p:cNvSpPr/>
          <p:nvPr/>
        </p:nvSpPr>
        <p:spPr>
          <a:xfrm>
            <a:off x="3941882" y="3390552"/>
            <a:ext cx="415500"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テキスト ボックス 171">
            <a:extLst>
              <a:ext uri="{FF2B5EF4-FFF2-40B4-BE49-F238E27FC236}">
                <a16:creationId xmlns:a16="http://schemas.microsoft.com/office/drawing/2014/main" id="{22D679AC-0365-C014-B3A4-F2FE2DA0CA7A}"/>
              </a:ext>
            </a:extLst>
          </p:cNvPr>
          <p:cNvSpPr txBox="1"/>
          <p:nvPr/>
        </p:nvSpPr>
        <p:spPr>
          <a:xfrm>
            <a:off x="4676438" y="2821712"/>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入力層</a:t>
            </a:r>
          </a:p>
        </p:txBody>
      </p:sp>
      <p:sp>
        <p:nvSpPr>
          <p:cNvPr id="173" name="テキスト ボックス 172">
            <a:extLst>
              <a:ext uri="{FF2B5EF4-FFF2-40B4-BE49-F238E27FC236}">
                <a16:creationId xmlns:a16="http://schemas.microsoft.com/office/drawing/2014/main" id="{EB0A2969-1278-BD1D-52EB-063DE5A3C194}"/>
              </a:ext>
            </a:extLst>
          </p:cNvPr>
          <p:cNvSpPr txBox="1"/>
          <p:nvPr/>
        </p:nvSpPr>
        <p:spPr>
          <a:xfrm>
            <a:off x="9800063" y="2817213"/>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損失計算</a:t>
            </a:r>
          </a:p>
        </p:txBody>
      </p:sp>
      <p:sp>
        <p:nvSpPr>
          <p:cNvPr id="174" name="テキスト ボックス 173">
            <a:extLst>
              <a:ext uri="{FF2B5EF4-FFF2-40B4-BE49-F238E27FC236}">
                <a16:creationId xmlns:a16="http://schemas.microsoft.com/office/drawing/2014/main" id="{D2133606-947D-159C-853B-8DB433A3D4DB}"/>
              </a:ext>
            </a:extLst>
          </p:cNvPr>
          <p:cNvSpPr txBox="1"/>
          <p:nvPr/>
        </p:nvSpPr>
        <p:spPr>
          <a:xfrm>
            <a:off x="6612461" y="2817213"/>
            <a:ext cx="553998"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sz="2400" b="1" dirty="0"/>
              <a:t>出力層</a:t>
            </a:r>
          </a:p>
        </p:txBody>
      </p:sp>
      <p:sp>
        <p:nvSpPr>
          <p:cNvPr id="175" name="正方形/長方形 174">
            <a:extLst>
              <a:ext uri="{FF2B5EF4-FFF2-40B4-BE49-F238E27FC236}">
                <a16:creationId xmlns:a16="http://schemas.microsoft.com/office/drawing/2014/main" id="{41CFE78F-E669-55A0-75B0-553703088F3E}"/>
              </a:ext>
            </a:extLst>
          </p:cNvPr>
          <p:cNvSpPr/>
          <p:nvPr/>
        </p:nvSpPr>
        <p:spPr>
          <a:xfrm>
            <a:off x="5108001" y="4905938"/>
            <a:ext cx="4801314" cy="461665"/>
          </a:xfrm>
          <a:prstGeom prst="rect">
            <a:avLst/>
          </a:prstGeom>
          <a:solidFill>
            <a:schemeClr val="accent5">
              <a:lumMod val="20000"/>
              <a:lumOff val="80000"/>
            </a:schemeClr>
          </a:solidFill>
          <a:ln w="28575">
            <a:solidFill>
              <a:schemeClr val="accent5">
                <a:lumMod val="50000"/>
              </a:schemeClr>
            </a:solidFill>
          </a:ln>
        </p:spPr>
        <p:txBody>
          <a:bodyPr wrap="none">
            <a:spAutoFit/>
          </a:bodyPr>
          <a:lstStyle/>
          <a:p>
            <a:pPr algn="ctr"/>
            <a:r>
              <a:rPr lang="ja-JP" altLang="en-US" sz="2400" b="1" dirty="0">
                <a:solidFill>
                  <a:schemeClr val="tx1">
                    <a:lumMod val="95000"/>
                    <a:lumOff val="5000"/>
                  </a:schemeClr>
                </a:solidFill>
              </a:rPr>
              <a:t>距離学習ニューラルネットワーク</a:t>
            </a:r>
            <a:endParaRPr lang="en-US" altLang="ja-JP" sz="2400" b="1" dirty="0">
              <a:solidFill>
                <a:schemeClr val="tx1">
                  <a:lumMod val="95000"/>
                  <a:lumOff val="5000"/>
                </a:schemeClr>
              </a:solidFill>
            </a:endParaRPr>
          </a:p>
        </p:txBody>
      </p:sp>
      <p:cxnSp>
        <p:nvCxnSpPr>
          <p:cNvPr id="176" name="直線矢印コネクタ 175">
            <a:extLst>
              <a:ext uri="{FF2B5EF4-FFF2-40B4-BE49-F238E27FC236}">
                <a16:creationId xmlns:a16="http://schemas.microsoft.com/office/drawing/2014/main" id="{55539D57-A97F-E755-5138-026C644F495C}"/>
              </a:ext>
            </a:extLst>
          </p:cNvPr>
          <p:cNvCxnSpPr>
            <a:cxnSpLocks/>
            <a:stCxn id="188" idx="3"/>
            <a:endCxn id="174" idx="1"/>
          </p:cNvCxnSpPr>
          <p:nvPr/>
        </p:nvCxnSpPr>
        <p:spPr>
          <a:xfrm>
            <a:off x="6417644" y="3843317"/>
            <a:ext cx="1948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7" name="直線矢印コネクタ 176">
            <a:extLst>
              <a:ext uri="{FF2B5EF4-FFF2-40B4-BE49-F238E27FC236}">
                <a16:creationId xmlns:a16="http://schemas.microsoft.com/office/drawing/2014/main" id="{D2E3349B-1E71-D283-B6B1-BE62668731D4}"/>
              </a:ext>
            </a:extLst>
          </p:cNvPr>
          <p:cNvCxnSpPr>
            <a:cxnSpLocks/>
          </p:cNvCxnSpPr>
          <p:nvPr/>
        </p:nvCxnSpPr>
        <p:spPr>
          <a:xfrm>
            <a:off x="9156984" y="3881056"/>
            <a:ext cx="5468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8" name="直線矢印コネクタ 177">
            <a:extLst>
              <a:ext uri="{FF2B5EF4-FFF2-40B4-BE49-F238E27FC236}">
                <a16:creationId xmlns:a16="http://schemas.microsoft.com/office/drawing/2014/main" id="{82AC3A50-F5D0-B9C7-8C8C-622B762630BC}"/>
              </a:ext>
            </a:extLst>
          </p:cNvPr>
          <p:cNvCxnSpPr>
            <a:cxnSpLocks/>
            <a:stCxn id="174" idx="3"/>
          </p:cNvCxnSpPr>
          <p:nvPr/>
        </p:nvCxnSpPr>
        <p:spPr>
          <a:xfrm>
            <a:off x="7166459" y="3843317"/>
            <a:ext cx="277621" cy="106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9" name="正方形/長方形 178">
            <a:extLst>
              <a:ext uri="{FF2B5EF4-FFF2-40B4-BE49-F238E27FC236}">
                <a16:creationId xmlns:a16="http://schemas.microsoft.com/office/drawing/2014/main" id="{4C4AC870-D7BE-C30E-5011-C828EC65EAD5}"/>
              </a:ext>
            </a:extLst>
          </p:cNvPr>
          <p:cNvSpPr/>
          <p:nvPr/>
        </p:nvSpPr>
        <p:spPr>
          <a:xfrm>
            <a:off x="4486461" y="1944485"/>
            <a:ext cx="6024084" cy="798659"/>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lumMod val="95000"/>
                    <a:lumOff val="5000"/>
                  </a:schemeClr>
                </a:solidFill>
              </a:rPr>
              <a:t>Embedding</a:t>
            </a:r>
            <a:endParaRPr lang="en-US" altLang="ja-JP" sz="2400" b="1" dirty="0">
              <a:solidFill>
                <a:schemeClr val="tx1">
                  <a:lumMod val="95000"/>
                  <a:lumOff val="5000"/>
                </a:schemeClr>
              </a:solidFill>
            </a:endParaRPr>
          </a:p>
          <a:p>
            <a:pPr algn="ctr"/>
            <a:r>
              <a:rPr kumimoji="1" lang="en-US" altLang="ja-JP" sz="2400" b="1" dirty="0">
                <a:solidFill>
                  <a:schemeClr val="tx1">
                    <a:lumMod val="95000"/>
                    <a:lumOff val="5000"/>
                  </a:schemeClr>
                </a:solidFill>
              </a:rPr>
              <a:t>(</a:t>
            </a:r>
            <a:r>
              <a:rPr kumimoji="1" lang="ja-JP" altLang="en-US" sz="2400" b="1" dirty="0">
                <a:solidFill>
                  <a:schemeClr val="tx1">
                    <a:lumMod val="95000"/>
                    <a:lumOff val="5000"/>
                  </a:schemeClr>
                </a:solidFill>
              </a:rPr>
              <a:t>距離が最適化された</a:t>
            </a:r>
            <a:r>
              <a:rPr kumimoji="1" lang="en-US" altLang="ja-JP" sz="2400" b="1" i="1" dirty="0">
                <a:solidFill>
                  <a:schemeClr val="tx1">
                    <a:lumMod val="95000"/>
                    <a:lumOff val="5000"/>
                  </a:schemeClr>
                </a:solidFill>
              </a:rPr>
              <a:t>n</a:t>
            </a:r>
            <a:r>
              <a:rPr kumimoji="1" lang="ja-JP" altLang="en-US" sz="2400" b="1" dirty="0">
                <a:solidFill>
                  <a:schemeClr val="tx1">
                    <a:lumMod val="95000"/>
                    <a:lumOff val="5000"/>
                  </a:schemeClr>
                </a:solidFill>
              </a:rPr>
              <a:t>次元特徴ベクトル</a:t>
            </a:r>
            <a:r>
              <a:rPr kumimoji="1" lang="en-US" altLang="ja-JP" sz="2400" b="1" dirty="0">
                <a:solidFill>
                  <a:schemeClr val="tx1">
                    <a:lumMod val="95000"/>
                    <a:lumOff val="5000"/>
                  </a:schemeClr>
                </a:solidFill>
              </a:rPr>
              <a:t>)</a:t>
            </a:r>
            <a:endParaRPr kumimoji="1" lang="ja-JP" altLang="en-US" sz="2400" b="1" dirty="0">
              <a:solidFill>
                <a:schemeClr val="tx1">
                  <a:lumMod val="95000"/>
                  <a:lumOff val="5000"/>
                </a:schemeClr>
              </a:solidFill>
            </a:endParaRPr>
          </a:p>
        </p:txBody>
      </p:sp>
      <p:graphicFrame>
        <p:nvGraphicFramePr>
          <p:cNvPr id="181" name="表 180">
            <a:extLst>
              <a:ext uri="{FF2B5EF4-FFF2-40B4-BE49-F238E27FC236}">
                <a16:creationId xmlns:a16="http://schemas.microsoft.com/office/drawing/2014/main" id="{608EA280-7B9C-A500-1A00-EA8A5FAC31F7}"/>
              </a:ext>
            </a:extLst>
          </p:cNvPr>
          <p:cNvGraphicFramePr>
            <a:graphicFrameLocks noGrp="1"/>
          </p:cNvGraphicFramePr>
          <p:nvPr>
            <p:extLst>
              <p:ext uri="{D42A27DB-BD31-4B8C-83A1-F6EECF244321}">
                <p14:modId xmlns:p14="http://schemas.microsoft.com/office/powerpoint/2010/main" val="2855411103"/>
              </p:ext>
            </p:extLst>
          </p:nvPr>
        </p:nvGraphicFramePr>
        <p:xfrm>
          <a:off x="7538016" y="3175570"/>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sp>
        <p:nvSpPr>
          <p:cNvPr id="185" name="テキスト ボックス 111">
            <a:extLst>
              <a:ext uri="{FF2B5EF4-FFF2-40B4-BE49-F238E27FC236}">
                <a16:creationId xmlns:a16="http://schemas.microsoft.com/office/drawing/2014/main" id="{96E5EE6D-71F1-76FF-7E0C-07E64D689CA8}"/>
              </a:ext>
            </a:extLst>
          </p:cNvPr>
          <p:cNvSpPr txBox="1"/>
          <p:nvPr/>
        </p:nvSpPr>
        <p:spPr>
          <a:xfrm>
            <a:off x="8664541" y="3564381"/>
            <a:ext cx="49244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b="1" dirty="0"/>
              <a:t>…</a:t>
            </a:r>
            <a:endParaRPr kumimoji="1" lang="ja-JP" altLang="en-US" sz="2400" b="1" dirty="0"/>
          </a:p>
        </p:txBody>
      </p:sp>
      <p:sp>
        <p:nvSpPr>
          <p:cNvPr id="186" name="四角形: 角を丸くする 185">
            <a:extLst>
              <a:ext uri="{FF2B5EF4-FFF2-40B4-BE49-F238E27FC236}">
                <a16:creationId xmlns:a16="http://schemas.microsoft.com/office/drawing/2014/main" id="{DAEDF282-723E-F1B6-58FA-B0B304A68C8B}"/>
              </a:ext>
            </a:extLst>
          </p:cNvPr>
          <p:cNvSpPr/>
          <p:nvPr/>
        </p:nvSpPr>
        <p:spPr>
          <a:xfrm>
            <a:off x="4486461" y="2773651"/>
            <a:ext cx="6113651" cy="2134298"/>
          </a:xfrm>
          <a:prstGeom prst="roundRect">
            <a:avLst>
              <a:gd name="adj" fmla="val 830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7" name="直線矢印コネクタ 186">
            <a:extLst>
              <a:ext uri="{FF2B5EF4-FFF2-40B4-BE49-F238E27FC236}">
                <a16:creationId xmlns:a16="http://schemas.microsoft.com/office/drawing/2014/main" id="{90735D9B-F2EC-E705-C74F-A2E1B196CC43}"/>
              </a:ext>
            </a:extLst>
          </p:cNvPr>
          <p:cNvCxnSpPr>
            <a:cxnSpLocks/>
            <a:stCxn id="179" idx="2"/>
          </p:cNvCxnSpPr>
          <p:nvPr/>
        </p:nvCxnSpPr>
        <p:spPr>
          <a:xfrm>
            <a:off x="7498503" y="2743144"/>
            <a:ext cx="535150" cy="294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テキスト ボックス 187">
            <a:extLst>
              <a:ext uri="{FF2B5EF4-FFF2-40B4-BE49-F238E27FC236}">
                <a16:creationId xmlns:a16="http://schemas.microsoft.com/office/drawing/2014/main" id="{FCD2D535-A348-2400-2990-FBF775612CB3}"/>
              </a:ext>
            </a:extLst>
          </p:cNvPr>
          <p:cNvSpPr txBox="1"/>
          <p:nvPr/>
        </p:nvSpPr>
        <p:spPr>
          <a:xfrm>
            <a:off x="5409644" y="2817213"/>
            <a:ext cx="1008000" cy="205220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endParaRPr kumimoji="1" lang="ja-JP" altLang="en-US" sz="2400" b="1" dirty="0"/>
          </a:p>
        </p:txBody>
      </p:sp>
      <p:cxnSp>
        <p:nvCxnSpPr>
          <p:cNvPr id="189" name="直線矢印コネクタ 188">
            <a:extLst>
              <a:ext uri="{FF2B5EF4-FFF2-40B4-BE49-F238E27FC236}">
                <a16:creationId xmlns:a16="http://schemas.microsoft.com/office/drawing/2014/main" id="{2C5E34CA-7154-9DEC-56FE-A82115812753}"/>
              </a:ext>
            </a:extLst>
          </p:cNvPr>
          <p:cNvCxnSpPr>
            <a:cxnSpLocks/>
            <a:stCxn id="172" idx="3"/>
            <a:endCxn id="188" idx="1"/>
          </p:cNvCxnSpPr>
          <p:nvPr/>
        </p:nvCxnSpPr>
        <p:spPr>
          <a:xfrm flipV="1">
            <a:off x="5230436" y="3843317"/>
            <a:ext cx="179208" cy="4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テキスト ボックス 189">
            <a:extLst>
              <a:ext uri="{FF2B5EF4-FFF2-40B4-BE49-F238E27FC236}">
                <a16:creationId xmlns:a16="http://schemas.microsoft.com/office/drawing/2014/main" id="{5C96D642-E1D2-E7EF-3658-058854F24B20}"/>
              </a:ext>
            </a:extLst>
          </p:cNvPr>
          <p:cNvSpPr txBox="1"/>
          <p:nvPr/>
        </p:nvSpPr>
        <p:spPr>
          <a:xfrm>
            <a:off x="5626644" y="3335957"/>
            <a:ext cx="553998" cy="1196381"/>
          </a:xfrm>
          <a:prstGeom prst="rect">
            <a:avLst/>
          </a:prstGeom>
          <a:noFill/>
        </p:spPr>
        <p:txBody>
          <a:bodyPr vert="eaVert" wrap="square" rtlCol="0">
            <a:spAutoFit/>
          </a:bodyPr>
          <a:lstStyle/>
          <a:p>
            <a:r>
              <a:rPr lang="ja-JP" altLang="en-US" sz="2400" b="1" dirty="0"/>
              <a:t>中間層</a:t>
            </a:r>
            <a:endParaRPr kumimoji="1" lang="ja-JP" altLang="en-US" sz="2400" b="1" dirty="0"/>
          </a:p>
        </p:txBody>
      </p:sp>
      <p:graphicFrame>
        <p:nvGraphicFramePr>
          <p:cNvPr id="201" name="表 200">
            <a:extLst>
              <a:ext uri="{FF2B5EF4-FFF2-40B4-BE49-F238E27FC236}">
                <a16:creationId xmlns:a16="http://schemas.microsoft.com/office/drawing/2014/main" id="{0B328B90-698D-EE2F-A389-37AA86DF5A31}"/>
              </a:ext>
            </a:extLst>
          </p:cNvPr>
          <p:cNvGraphicFramePr>
            <a:graphicFrameLocks noGrp="1"/>
          </p:cNvGraphicFramePr>
          <p:nvPr>
            <p:extLst>
              <p:ext uri="{D42A27DB-BD31-4B8C-83A1-F6EECF244321}">
                <p14:modId xmlns:p14="http://schemas.microsoft.com/office/powerpoint/2010/main" val="696129095"/>
              </p:ext>
            </p:extLst>
          </p:nvPr>
        </p:nvGraphicFramePr>
        <p:xfrm>
          <a:off x="7822934" y="3175570"/>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graphicFrame>
        <p:nvGraphicFramePr>
          <p:cNvPr id="202" name="表 201">
            <a:extLst>
              <a:ext uri="{FF2B5EF4-FFF2-40B4-BE49-F238E27FC236}">
                <a16:creationId xmlns:a16="http://schemas.microsoft.com/office/drawing/2014/main" id="{0BE8E722-8B07-DB35-AF4D-EDA71BECFD80}"/>
              </a:ext>
            </a:extLst>
          </p:cNvPr>
          <p:cNvGraphicFramePr>
            <a:graphicFrameLocks noGrp="1"/>
          </p:cNvGraphicFramePr>
          <p:nvPr>
            <p:extLst>
              <p:ext uri="{D42A27DB-BD31-4B8C-83A1-F6EECF244321}">
                <p14:modId xmlns:p14="http://schemas.microsoft.com/office/powerpoint/2010/main" val="2861277474"/>
              </p:ext>
            </p:extLst>
          </p:nvPr>
        </p:nvGraphicFramePr>
        <p:xfrm>
          <a:off x="8386507" y="3175570"/>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graphicFrame>
        <p:nvGraphicFramePr>
          <p:cNvPr id="203" name="表 202">
            <a:extLst>
              <a:ext uri="{FF2B5EF4-FFF2-40B4-BE49-F238E27FC236}">
                <a16:creationId xmlns:a16="http://schemas.microsoft.com/office/drawing/2014/main" id="{E0EDB856-5130-CEDA-8B53-0CD66E119E5F}"/>
              </a:ext>
            </a:extLst>
          </p:cNvPr>
          <p:cNvGraphicFramePr>
            <a:graphicFrameLocks noGrp="1"/>
          </p:cNvGraphicFramePr>
          <p:nvPr>
            <p:extLst>
              <p:ext uri="{D42A27DB-BD31-4B8C-83A1-F6EECF244321}">
                <p14:modId xmlns:p14="http://schemas.microsoft.com/office/powerpoint/2010/main" val="4249513525"/>
              </p:ext>
            </p:extLst>
          </p:nvPr>
        </p:nvGraphicFramePr>
        <p:xfrm>
          <a:off x="8105925" y="3175570"/>
          <a:ext cx="208280" cy="135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0266369"/>
                    </a:ext>
                  </a:extLst>
                </a:gridCol>
              </a:tblGrid>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3940685517"/>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53267973"/>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331760852"/>
                  </a:ext>
                </a:extLst>
              </a:tr>
              <a:tr h="339192">
                <a:tc>
                  <a:txBody>
                    <a:bodyPr/>
                    <a:lstStyle/>
                    <a:p>
                      <a:endParaRPr kumimoji="1" lang="ja-JP" altLang="en-US" sz="1100" dirty="0"/>
                    </a:p>
                  </a:txBody>
                  <a:tcPr>
                    <a:solidFill>
                      <a:schemeClr val="bg1"/>
                    </a:solidFill>
                  </a:tcPr>
                </a:tc>
                <a:extLst>
                  <a:ext uri="{0D108BD9-81ED-4DB2-BD59-A6C34878D82A}">
                    <a16:rowId xmlns:a16="http://schemas.microsoft.com/office/drawing/2014/main" val="1528954479"/>
                  </a:ext>
                </a:extLst>
              </a:tr>
            </a:tbl>
          </a:graphicData>
        </a:graphic>
      </p:graphicFrame>
    </p:spTree>
    <p:extLst>
      <p:ext uri="{BB962C8B-B14F-4D97-AF65-F5344CB8AC3E}">
        <p14:creationId xmlns:p14="http://schemas.microsoft.com/office/powerpoint/2010/main" val="375209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9FC57E-F745-7E3B-D246-2B260236206F}"/>
              </a:ext>
            </a:extLst>
          </p:cNvPr>
          <p:cNvSpPr>
            <a:spLocks noGrp="1"/>
          </p:cNvSpPr>
          <p:nvPr>
            <p:ph type="title"/>
          </p:nvPr>
        </p:nvSpPr>
        <p:spPr/>
        <p:txBody>
          <a:bodyPr/>
          <a:lstStyle/>
          <a:p>
            <a:r>
              <a:rPr lang="ja-JP" altLang="en-US" dirty="0"/>
              <a:t>実験</a:t>
            </a:r>
            <a:r>
              <a:rPr lang="en-US" altLang="ja-JP" dirty="0"/>
              <a:t>1</a:t>
            </a:r>
            <a:r>
              <a:rPr lang="ja-JP" altLang="en-US" dirty="0"/>
              <a:t>：</a:t>
            </a:r>
            <a:r>
              <a:rPr kumimoji="1" lang="ja-JP" altLang="en-US" dirty="0"/>
              <a:t>平均再現率と平均適合率</a:t>
            </a:r>
          </a:p>
        </p:txBody>
      </p:sp>
      <p:sp>
        <p:nvSpPr>
          <p:cNvPr id="4" name="スライド番号プレースホルダー 3">
            <a:extLst>
              <a:ext uri="{FF2B5EF4-FFF2-40B4-BE49-F238E27FC236}">
                <a16:creationId xmlns:a16="http://schemas.microsoft.com/office/drawing/2014/main" id="{9165881C-D143-4EB8-77D6-1BCC43EEC8FB}"/>
              </a:ext>
            </a:extLst>
          </p:cNvPr>
          <p:cNvSpPr>
            <a:spLocks noGrp="1"/>
          </p:cNvSpPr>
          <p:nvPr>
            <p:ph type="sldNum" sz="quarter" idx="12"/>
          </p:nvPr>
        </p:nvSpPr>
        <p:spPr/>
        <p:txBody>
          <a:bodyPr/>
          <a:lstStyle/>
          <a:p>
            <a:fld id="{67B4CE29-6554-4A3D-AFF4-5BC7E77D0C2D}" type="slidenum">
              <a:rPr kumimoji="1" lang="ja-JP" altLang="en-US" smtClean="0"/>
              <a:t>28</a:t>
            </a:fld>
            <a:endParaRPr kumimoji="1" lang="ja-JP" altLang="en-US"/>
          </a:p>
        </p:txBody>
      </p:sp>
      <p:pic>
        <p:nvPicPr>
          <p:cNvPr id="10" name="コンテンツ プレースホルダー 9">
            <a:extLst>
              <a:ext uri="{FF2B5EF4-FFF2-40B4-BE49-F238E27FC236}">
                <a16:creationId xmlns:a16="http://schemas.microsoft.com/office/drawing/2014/main" id="{5F9B3792-FC7A-4F63-99AE-4E51DB347080}"/>
              </a:ext>
            </a:extLst>
          </p:cNvPr>
          <p:cNvPicPr>
            <a:picLocks noGrp="1" noChangeAspect="1"/>
          </p:cNvPicPr>
          <p:nvPr>
            <p:ph idx="1"/>
          </p:nvPr>
        </p:nvPicPr>
        <p:blipFill>
          <a:blip r:embed="rId3"/>
          <a:stretch>
            <a:fillRect/>
          </a:stretch>
        </p:blipFill>
        <p:spPr>
          <a:xfrm>
            <a:off x="791446" y="2007340"/>
            <a:ext cx="4975591" cy="3810420"/>
          </a:xfrm>
          <a:prstGeom prst="rect">
            <a:avLst/>
          </a:prstGeom>
        </p:spPr>
      </p:pic>
      <p:pic>
        <p:nvPicPr>
          <p:cNvPr id="5" name="コンテンツ プレースホルダー 7">
            <a:extLst>
              <a:ext uri="{FF2B5EF4-FFF2-40B4-BE49-F238E27FC236}">
                <a16:creationId xmlns:a16="http://schemas.microsoft.com/office/drawing/2014/main" id="{2CD9D0A1-2C81-4403-8A88-BB4F5FADDD11}"/>
              </a:ext>
            </a:extLst>
          </p:cNvPr>
          <p:cNvPicPr>
            <a:picLocks noChangeAspect="1"/>
          </p:cNvPicPr>
          <p:nvPr/>
        </p:nvPicPr>
        <p:blipFill>
          <a:blip r:embed="rId4"/>
          <a:stretch>
            <a:fillRect/>
          </a:stretch>
        </p:blipFill>
        <p:spPr>
          <a:xfrm>
            <a:off x="6208058" y="2007340"/>
            <a:ext cx="5004425" cy="3810420"/>
          </a:xfrm>
          <a:prstGeom prst="rect">
            <a:avLst/>
          </a:prstGeom>
        </p:spPr>
      </p:pic>
      <p:sp>
        <p:nvSpPr>
          <p:cNvPr id="6" name="コンテンツ プレースホルダー 2">
            <a:extLst>
              <a:ext uri="{FF2B5EF4-FFF2-40B4-BE49-F238E27FC236}">
                <a16:creationId xmlns:a16="http://schemas.microsoft.com/office/drawing/2014/main" id="{2CB7E21F-A6BC-4699-8D30-24B193D749C9}"/>
              </a:ext>
            </a:extLst>
          </p:cNvPr>
          <p:cNvSpPr txBox="1">
            <a:spLocks/>
          </p:cNvSpPr>
          <p:nvPr/>
        </p:nvSpPr>
        <p:spPr>
          <a:xfrm>
            <a:off x="2366939" y="1306404"/>
            <a:ext cx="2453695" cy="81698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3200" dirty="0"/>
              <a:t>平均再現率</a:t>
            </a:r>
          </a:p>
        </p:txBody>
      </p:sp>
      <p:sp>
        <p:nvSpPr>
          <p:cNvPr id="7" name="コンテンツ プレースホルダー 2">
            <a:extLst>
              <a:ext uri="{FF2B5EF4-FFF2-40B4-BE49-F238E27FC236}">
                <a16:creationId xmlns:a16="http://schemas.microsoft.com/office/drawing/2014/main" id="{28E5F7F1-462D-43CB-857D-D5CBAC137797}"/>
              </a:ext>
            </a:extLst>
          </p:cNvPr>
          <p:cNvSpPr txBox="1">
            <a:spLocks/>
          </p:cNvSpPr>
          <p:nvPr/>
        </p:nvSpPr>
        <p:spPr>
          <a:xfrm>
            <a:off x="7595480" y="1346205"/>
            <a:ext cx="2229580" cy="77806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3200" dirty="0"/>
              <a:t>平均適合率</a:t>
            </a:r>
          </a:p>
        </p:txBody>
      </p:sp>
    </p:spTree>
    <p:extLst>
      <p:ext uri="{BB962C8B-B14F-4D97-AF65-F5344CB8AC3E}">
        <p14:creationId xmlns:p14="http://schemas.microsoft.com/office/powerpoint/2010/main" val="92828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6BF8B4-316D-4AA9-8830-5748DA8325F0}"/>
              </a:ext>
            </a:extLst>
          </p:cNvPr>
          <p:cNvSpPr>
            <a:spLocks noGrp="1"/>
          </p:cNvSpPr>
          <p:nvPr>
            <p:ph type="title"/>
          </p:nvPr>
        </p:nvSpPr>
        <p:spPr/>
        <p:txBody>
          <a:bodyPr/>
          <a:lstStyle/>
          <a:p>
            <a:r>
              <a:rPr kumimoji="1" lang="ja-JP" altLang="en-US" dirty="0"/>
              <a:t>平均適合率</a:t>
            </a:r>
          </a:p>
        </p:txBody>
      </p:sp>
      <p:sp>
        <p:nvSpPr>
          <p:cNvPr id="4" name="スライド番号プレースホルダー 3">
            <a:extLst>
              <a:ext uri="{FF2B5EF4-FFF2-40B4-BE49-F238E27FC236}">
                <a16:creationId xmlns:a16="http://schemas.microsoft.com/office/drawing/2014/main" id="{A3C746FA-2F92-4BED-B43E-A595176FD429}"/>
              </a:ext>
            </a:extLst>
          </p:cNvPr>
          <p:cNvSpPr>
            <a:spLocks noGrp="1"/>
          </p:cNvSpPr>
          <p:nvPr>
            <p:ph type="sldNum" sz="quarter" idx="12"/>
          </p:nvPr>
        </p:nvSpPr>
        <p:spPr/>
        <p:txBody>
          <a:bodyPr/>
          <a:lstStyle/>
          <a:p>
            <a:fld id="{67B4CE29-6554-4A3D-AFF4-5BC7E77D0C2D}" type="slidenum">
              <a:rPr kumimoji="1" lang="ja-JP" altLang="en-US" smtClean="0"/>
              <a:t>29</a:t>
            </a:fld>
            <a:endParaRPr kumimoji="1" lang="ja-JP" altLang="en-US"/>
          </a:p>
        </p:txBody>
      </p:sp>
      <p:pic>
        <p:nvPicPr>
          <p:cNvPr id="8" name="コンテンツ プレースホルダー 7">
            <a:extLst>
              <a:ext uri="{FF2B5EF4-FFF2-40B4-BE49-F238E27FC236}">
                <a16:creationId xmlns:a16="http://schemas.microsoft.com/office/drawing/2014/main" id="{826E3B21-4572-4666-9FE2-9E20D0D8C1EC}"/>
              </a:ext>
            </a:extLst>
          </p:cNvPr>
          <p:cNvPicPr>
            <a:picLocks noGrp="1" noChangeAspect="1"/>
          </p:cNvPicPr>
          <p:nvPr>
            <p:ph idx="1"/>
          </p:nvPr>
        </p:nvPicPr>
        <p:blipFill>
          <a:blip r:embed="rId3"/>
          <a:stretch>
            <a:fillRect/>
          </a:stretch>
        </p:blipFill>
        <p:spPr>
          <a:xfrm>
            <a:off x="2762654" y="1304244"/>
            <a:ext cx="6498077" cy="4947702"/>
          </a:xfrm>
          <a:prstGeom prst="rect">
            <a:avLst/>
          </a:prstGeom>
        </p:spPr>
      </p:pic>
    </p:spTree>
    <p:extLst>
      <p:ext uri="{BB962C8B-B14F-4D97-AF65-F5344CB8AC3E}">
        <p14:creationId xmlns:p14="http://schemas.microsoft.com/office/powerpoint/2010/main" val="419043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9966E-7ADD-697D-839E-DA6488ECE0B3}"/>
              </a:ext>
            </a:extLst>
          </p:cNvPr>
          <p:cNvSpPr>
            <a:spLocks noGrp="1"/>
          </p:cNvSpPr>
          <p:nvPr>
            <p:ph type="title"/>
          </p:nvPr>
        </p:nvSpPr>
        <p:spPr/>
        <p:txBody>
          <a:bodyPr/>
          <a:lstStyle/>
          <a:p>
            <a:r>
              <a:rPr lang="ja-JP" altLang="en-US" dirty="0"/>
              <a:t>研究</a:t>
            </a:r>
            <a:r>
              <a:rPr kumimoji="1" lang="ja-JP" altLang="en-US" dirty="0"/>
              <a:t>背景（２）</a:t>
            </a:r>
          </a:p>
        </p:txBody>
      </p:sp>
      <p:sp>
        <p:nvSpPr>
          <p:cNvPr id="3" name="コンテンツ プレースホルダー 2">
            <a:extLst>
              <a:ext uri="{FF2B5EF4-FFF2-40B4-BE49-F238E27FC236}">
                <a16:creationId xmlns:a16="http://schemas.microsoft.com/office/drawing/2014/main" id="{5CCC52F7-CADB-5FD4-F7A0-E4A35B38B8B5}"/>
              </a:ext>
            </a:extLst>
          </p:cNvPr>
          <p:cNvSpPr>
            <a:spLocks noGrp="1"/>
          </p:cNvSpPr>
          <p:nvPr>
            <p:ph idx="1"/>
          </p:nvPr>
        </p:nvSpPr>
        <p:spPr/>
        <p:txBody>
          <a:bodyPr/>
          <a:lstStyle/>
          <a:p>
            <a:r>
              <a:rPr lang="en-US" altLang="ja-JP" sz="2800" b="1" dirty="0"/>
              <a:t>AI</a:t>
            </a:r>
            <a:r>
              <a:rPr lang="ja-JP" altLang="en-US" sz="2800" b="1" dirty="0"/>
              <a:t>によるデータ解析</a:t>
            </a:r>
            <a:endParaRPr lang="en-US" altLang="ja-JP" sz="2800" b="1" dirty="0"/>
          </a:p>
          <a:p>
            <a:pPr marL="271463" indent="-271463">
              <a:buFont typeface="Wingdings" panose="05000000000000000000" pitchFamily="2" charset="2"/>
              <a:buChar char="Ø"/>
            </a:pPr>
            <a:r>
              <a:rPr kumimoji="1" lang="ja-JP" altLang="en-US" sz="2800" dirty="0">
                <a:solidFill>
                  <a:srgbClr val="C00000"/>
                </a:solidFill>
              </a:rPr>
              <a:t>動画や画像は</a:t>
            </a:r>
            <a:r>
              <a:rPr kumimoji="1" lang="en-US" altLang="ja-JP" sz="2800" dirty="0">
                <a:solidFill>
                  <a:srgbClr val="C00000"/>
                </a:solidFill>
              </a:rPr>
              <a:t>1</a:t>
            </a:r>
            <a:r>
              <a:rPr kumimoji="1" lang="ja-JP" altLang="en-US" sz="2800" dirty="0">
                <a:solidFill>
                  <a:srgbClr val="C00000"/>
                </a:solidFill>
              </a:rPr>
              <a:t>つ</a:t>
            </a:r>
            <a:r>
              <a:rPr kumimoji="1" lang="en-US" altLang="ja-JP" sz="2800" dirty="0">
                <a:solidFill>
                  <a:srgbClr val="C00000"/>
                </a:solidFill>
              </a:rPr>
              <a:t>1</a:t>
            </a:r>
            <a:r>
              <a:rPr kumimoji="1" lang="ja-JP" altLang="en-US" sz="2800" dirty="0">
                <a:solidFill>
                  <a:srgbClr val="C00000"/>
                </a:solidFill>
              </a:rPr>
              <a:t>つのデータ量が大きい</a:t>
            </a:r>
            <a:r>
              <a:rPr kumimoji="1" lang="ja-JP" altLang="en-US" sz="2800" dirty="0"/>
              <a:t>ため，先行研究ではニューラルネットワークによる低次元特徴ベクトルの抽出と，特徴ベクトルを用いた</a:t>
            </a:r>
            <a:r>
              <a:rPr kumimoji="1" lang="ja-JP" altLang="en-US" sz="2800" dirty="0">
                <a:solidFill>
                  <a:srgbClr val="C00000"/>
                </a:solidFill>
              </a:rPr>
              <a:t>シーン検索手法を提案</a:t>
            </a:r>
            <a:r>
              <a:rPr kumimoji="1" lang="ja-JP" altLang="en-US" sz="2800" dirty="0"/>
              <a:t>してきた．</a:t>
            </a:r>
            <a:endParaRPr kumimoji="1" lang="en-US" altLang="ja-JP" sz="2800" dirty="0"/>
          </a:p>
          <a:p>
            <a:pPr marL="271463" indent="-271463">
              <a:buFont typeface="Wingdings" panose="05000000000000000000" pitchFamily="2" charset="2"/>
              <a:buChar char="Ø"/>
            </a:pPr>
            <a:endParaRPr kumimoji="1" lang="en-US" altLang="ja-JP" sz="2800" dirty="0"/>
          </a:p>
        </p:txBody>
      </p:sp>
      <p:sp>
        <p:nvSpPr>
          <p:cNvPr id="4" name="スライド番号プレースホルダー 3">
            <a:extLst>
              <a:ext uri="{FF2B5EF4-FFF2-40B4-BE49-F238E27FC236}">
                <a16:creationId xmlns:a16="http://schemas.microsoft.com/office/drawing/2014/main" id="{7DA0FB45-23DD-5E98-7917-832EEBBB046C}"/>
              </a:ext>
            </a:extLst>
          </p:cNvPr>
          <p:cNvSpPr>
            <a:spLocks noGrp="1"/>
          </p:cNvSpPr>
          <p:nvPr>
            <p:ph type="sldNum" sz="quarter" idx="12"/>
          </p:nvPr>
        </p:nvSpPr>
        <p:spPr/>
        <p:txBody>
          <a:bodyPr/>
          <a:lstStyle/>
          <a:p>
            <a:fld id="{67B4CE29-6554-4A3D-AFF4-5BC7E77D0C2D}" type="slidenum">
              <a:rPr kumimoji="1" lang="ja-JP" altLang="en-US" smtClean="0"/>
              <a:t>3</a:t>
            </a:fld>
            <a:endParaRPr kumimoji="1" lang="ja-JP" altLang="en-US"/>
          </a:p>
        </p:txBody>
      </p:sp>
    </p:spTree>
    <p:extLst>
      <p:ext uri="{BB962C8B-B14F-4D97-AF65-F5344CB8AC3E}">
        <p14:creationId xmlns:p14="http://schemas.microsoft.com/office/powerpoint/2010/main" val="3332231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8575A-8B8B-6288-A19C-82F1BCA864B7}"/>
              </a:ext>
            </a:extLst>
          </p:cNvPr>
          <p:cNvSpPr>
            <a:spLocks noGrp="1"/>
          </p:cNvSpPr>
          <p:nvPr>
            <p:ph type="title"/>
          </p:nvPr>
        </p:nvSpPr>
        <p:spPr/>
        <p:txBody>
          <a:bodyPr/>
          <a:lstStyle/>
          <a:p>
            <a:r>
              <a:rPr lang="ja-JP" altLang="en-US" dirty="0"/>
              <a:t>実験</a:t>
            </a:r>
            <a:r>
              <a:rPr lang="en-US" altLang="ja-JP" dirty="0"/>
              <a:t>1</a:t>
            </a:r>
            <a:r>
              <a:rPr lang="ja-JP" altLang="en-US" dirty="0"/>
              <a:t>：</a:t>
            </a:r>
            <a:r>
              <a:rPr kumimoji="1" lang="en-US" altLang="ja-JP" dirty="0"/>
              <a:t>M5</a:t>
            </a:r>
            <a:r>
              <a:rPr kumimoji="1" lang="ja-JP" altLang="en-US" dirty="0"/>
              <a:t>と</a:t>
            </a:r>
            <a:r>
              <a:rPr kumimoji="1" lang="en-US" altLang="ja-JP" dirty="0"/>
              <a:t>M6</a:t>
            </a:r>
            <a:r>
              <a:rPr kumimoji="1" lang="ja-JP" altLang="en-US" dirty="0"/>
              <a:t>の結果比較</a:t>
            </a:r>
          </a:p>
        </p:txBody>
      </p:sp>
      <p:graphicFrame>
        <p:nvGraphicFramePr>
          <p:cNvPr id="7" name="コンテンツ プレースホルダー 6">
            <a:extLst>
              <a:ext uri="{FF2B5EF4-FFF2-40B4-BE49-F238E27FC236}">
                <a16:creationId xmlns:a16="http://schemas.microsoft.com/office/drawing/2014/main" id="{50E10827-EC24-A4A0-1CD0-9203837B846A}"/>
              </a:ext>
            </a:extLst>
          </p:cNvPr>
          <p:cNvGraphicFramePr>
            <a:graphicFrameLocks noGrp="1"/>
          </p:cNvGraphicFramePr>
          <p:nvPr>
            <p:ph idx="1"/>
            <p:extLst>
              <p:ext uri="{D42A27DB-BD31-4B8C-83A1-F6EECF244321}">
                <p14:modId xmlns:p14="http://schemas.microsoft.com/office/powerpoint/2010/main" val="90466107"/>
              </p:ext>
            </p:extLst>
          </p:nvPr>
        </p:nvGraphicFramePr>
        <p:xfrm>
          <a:off x="3418114" y="4450068"/>
          <a:ext cx="5072743" cy="1706880"/>
        </p:xfrm>
        <a:graphic>
          <a:graphicData uri="http://schemas.openxmlformats.org/drawingml/2006/table">
            <a:tbl>
              <a:tblPr firstRow="1" firstCol="1" bandRow="1">
                <a:tableStyleId>{5C22544A-7EE6-4342-B048-85BDC9FD1C3A}</a:tableStyleId>
              </a:tblPr>
              <a:tblGrid>
                <a:gridCol w="2383643">
                  <a:extLst>
                    <a:ext uri="{9D8B030D-6E8A-4147-A177-3AD203B41FA5}">
                      <a16:colId xmlns:a16="http://schemas.microsoft.com/office/drawing/2014/main" val="2351411107"/>
                    </a:ext>
                  </a:extLst>
                </a:gridCol>
                <a:gridCol w="1303641">
                  <a:extLst>
                    <a:ext uri="{9D8B030D-6E8A-4147-A177-3AD203B41FA5}">
                      <a16:colId xmlns:a16="http://schemas.microsoft.com/office/drawing/2014/main" val="3251803366"/>
                    </a:ext>
                  </a:extLst>
                </a:gridCol>
                <a:gridCol w="1385459">
                  <a:extLst>
                    <a:ext uri="{9D8B030D-6E8A-4147-A177-3AD203B41FA5}">
                      <a16:colId xmlns:a16="http://schemas.microsoft.com/office/drawing/2014/main" val="2702753336"/>
                    </a:ext>
                  </a:extLst>
                </a:gridCol>
              </a:tblGrid>
              <a:tr h="403486">
                <a:tc>
                  <a:txBody>
                    <a:bodyPr/>
                    <a:lstStyle/>
                    <a:p>
                      <a:pPr algn="ctr">
                        <a:tabLst>
                          <a:tab pos="325755" algn="l"/>
                        </a:tabLst>
                      </a:pPr>
                      <a:r>
                        <a:rPr lang="en-US" sz="2800" kern="100">
                          <a:effectLst/>
                        </a:rPr>
                        <a:t> </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ctr">
                        <a:tabLst>
                          <a:tab pos="325755" algn="l"/>
                        </a:tabLst>
                      </a:pPr>
                      <a:r>
                        <a:rPr lang="en-US" sz="2800" kern="100">
                          <a:effectLst/>
                        </a:rPr>
                        <a:t>M5</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ctr">
                        <a:tabLst>
                          <a:tab pos="325755" algn="l"/>
                        </a:tabLst>
                      </a:pPr>
                      <a:r>
                        <a:rPr lang="en-US" sz="2800" kern="100">
                          <a:effectLst/>
                        </a:rPr>
                        <a:t>M6</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extLst>
                  <a:ext uri="{0D108BD9-81ED-4DB2-BD59-A6C34878D82A}">
                    <a16:rowId xmlns:a16="http://schemas.microsoft.com/office/drawing/2014/main" val="1634955331"/>
                  </a:ext>
                </a:extLst>
              </a:tr>
              <a:tr h="403486">
                <a:tc>
                  <a:txBody>
                    <a:bodyPr/>
                    <a:lstStyle/>
                    <a:p>
                      <a:pPr algn="just">
                        <a:tabLst>
                          <a:tab pos="325755" algn="l"/>
                        </a:tabLst>
                      </a:pPr>
                      <a:r>
                        <a:rPr lang="ja-JP" sz="2800" kern="100">
                          <a:effectLst/>
                        </a:rPr>
                        <a:t>エポック数</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a:effectLst/>
                        </a:rPr>
                        <a:t>600</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a:effectLst/>
                        </a:rPr>
                        <a:t>1000</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extLst>
                  <a:ext uri="{0D108BD9-81ED-4DB2-BD59-A6C34878D82A}">
                    <a16:rowId xmlns:a16="http://schemas.microsoft.com/office/drawing/2014/main" val="3390608022"/>
                  </a:ext>
                </a:extLst>
              </a:tr>
              <a:tr h="403486">
                <a:tc>
                  <a:txBody>
                    <a:bodyPr/>
                    <a:lstStyle/>
                    <a:p>
                      <a:pPr algn="just">
                        <a:tabLst>
                          <a:tab pos="325755" algn="l"/>
                        </a:tabLst>
                      </a:pPr>
                      <a:r>
                        <a:rPr lang="ja-JP" sz="2800" kern="100">
                          <a:effectLst/>
                        </a:rPr>
                        <a:t>平均再現率</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a:effectLst/>
                        </a:rPr>
                        <a:t>0.736</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a:effectLst/>
                        </a:rPr>
                        <a:t>0.733</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extLst>
                  <a:ext uri="{0D108BD9-81ED-4DB2-BD59-A6C34878D82A}">
                    <a16:rowId xmlns:a16="http://schemas.microsoft.com/office/drawing/2014/main" val="2160147508"/>
                  </a:ext>
                </a:extLst>
              </a:tr>
              <a:tr h="403486">
                <a:tc>
                  <a:txBody>
                    <a:bodyPr/>
                    <a:lstStyle/>
                    <a:p>
                      <a:pPr algn="just">
                        <a:tabLst>
                          <a:tab pos="325755" algn="l"/>
                        </a:tabLst>
                      </a:pPr>
                      <a:r>
                        <a:rPr lang="ja-JP" sz="2800" kern="100">
                          <a:effectLst/>
                        </a:rPr>
                        <a:t>平均適合率</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a:effectLst/>
                        </a:rPr>
                        <a:t>0.736</a:t>
                      </a:r>
                      <a:endParaRPr lang="ja-JP" sz="2800" kern="100">
                        <a:effectLst/>
                        <a:latin typeface="Times New Roman" panose="02020603050405020304" pitchFamily="18" charset="0"/>
                        <a:ea typeface="ＭＳ 明朝" panose="02020609040205080304" pitchFamily="17" charset="-128"/>
                      </a:endParaRPr>
                    </a:p>
                  </a:txBody>
                  <a:tcPr marL="68580" marR="68580" marT="0" marB="0" anchor="ctr"/>
                </a:tc>
                <a:tc>
                  <a:txBody>
                    <a:bodyPr/>
                    <a:lstStyle/>
                    <a:p>
                      <a:pPr algn="r">
                        <a:tabLst>
                          <a:tab pos="325755" algn="l"/>
                        </a:tabLst>
                      </a:pPr>
                      <a:r>
                        <a:rPr lang="en-US" sz="2800" kern="100" dirty="0">
                          <a:effectLst/>
                        </a:rPr>
                        <a:t>0.750</a:t>
                      </a:r>
                      <a:endParaRPr lang="ja-JP" sz="2800" kern="100" dirty="0">
                        <a:effectLst/>
                        <a:latin typeface="Times New Roman" panose="02020603050405020304" pitchFamily="18" charset="0"/>
                        <a:ea typeface="ＭＳ 明朝" panose="02020609040205080304" pitchFamily="17" charset="-128"/>
                      </a:endParaRPr>
                    </a:p>
                  </a:txBody>
                  <a:tcPr marL="68580" marR="68580" marT="0" marB="0" anchor="ctr"/>
                </a:tc>
                <a:extLst>
                  <a:ext uri="{0D108BD9-81ED-4DB2-BD59-A6C34878D82A}">
                    <a16:rowId xmlns:a16="http://schemas.microsoft.com/office/drawing/2014/main" val="3563233498"/>
                  </a:ext>
                </a:extLst>
              </a:tr>
            </a:tbl>
          </a:graphicData>
        </a:graphic>
      </p:graphicFrame>
      <p:sp>
        <p:nvSpPr>
          <p:cNvPr id="4" name="スライド番号プレースホルダー 3">
            <a:extLst>
              <a:ext uri="{FF2B5EF4-FFF2-40B4-BE49-F238E27FC236}">
                <a16:creationId xmlns:a16="http://schemas.microsoft.com/office/drawing/2014/main" id="{730C8485-DDE0-FDF3-2F22-EE8794682B86}"/>
              </a:ext>
            </a:extLst>
          </p:cNvPr>
          <p:cNvSpPr>
            <a:spLocks noGrp="1"/>
          </p:cNvSpPr>
          <p:nvPr>
            <p:ph type="sldNum" sz="quarter" idx="12"/>
          </p:nvPr>
        </p:nvSpPr>
        <p:spPr/>
        <p:txBody>
          <a:bodyPr/>
          <a:lstStyle/>
          <a:p>
            <a:fld id="{67B4CE29-6554-4A3D-AFF4-5BC7E77D0C2D}" type="slidenum">
              <a:rPr kumimoji="1" lang="ja-JP" altLang="en-US" smtClean="0"/>
              <a:t>30</a:t>
            </a:fld>
            <a:endParaRPr kumimoji="1" lang="ja-JP" altLang="en-US"/>
          </a:p>
        </p:txBody>
      </p:sp>
      <p:pic>
        <p:nvPicPr>
          <p:cNvPr id="1029" name="Picture 5">
            <a:extLst>
              <a:ext uri="{FF2B5EF4-FFF2-40B4-BE49-F238E27FC236}">
                <a16:creationId xmlns:a16="http://schemas.microsoft.com/office/drawing/2014/main" id="{50F19F72-5364-05DC-F891-346C7B116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983"/>
          <a:stretch>
            <a:fillRect/>
          </a:stretch>
        </p:blipFill>
        <p:spPr bwMode="auto">
          <a:xfrm>
            <a:off x="5954484" y="1849379"/>
            <a:ext cx="3450773" cy="260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A487C52D-B9AF-13AB-BCE9-730DFEB2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13"/>
          <a:stretch>
            <a:fillRect/>
          </a:stretch>
        </p:blipFill>
        <p:spPr bwMode="auto">
          <a:xfrm>
            <a:off x="2277155" y="1849379"/>
            <a:ext cx="3272180" cy="24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コンテンツ プレースホルダー 2">
            <a:extLst>
              <a:ext uri="{FF2B5EF4-FFF2-40B4-BE49-F238E27FC236}">
                <a16:creationId xmlns:a16="http://schemas.microsoft.com/office/drawing/2014/main" id="{30CF1ADD-FDB6-4CC8-9158-DEFF72C2BD9A}"/>
              </a:ext>
            </a:extLst>
          </p:cNvPr>
          <p:cNvSpPr txBox="1">
            <a:spLocks/>
          </p:cNvSpPr>
          <p:nvPr/>
        </p:nvSpPr>
        <p:spPr>
          <a:xfrm>
            <a:off x="3500789" y="1306404"/>
            <a:ext cx="2453695" cy="81698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en-US" altLang="ja-JP" sz="3200" dirty="0"/>
              <a:t>M5</a:t>
            </a:r>
            <a:endParaRPr lang="ja-JP" altLang="en-US" sz="3200" dirty="0"/>
          </a:p>
        </p:txBody>
      </p:sp>
      <p:sp>
        <p:nvSpPr>
          <p:cNvPr id="9" name="コンテンツ プレースホルダー 2">
            <a:extLst>
              <a:ext uri="{FF2B5EF4-FFF2-40B4-BE49-F238E27FC236}">
                <a16:creationId xmlns:a16="http://schemas.microsoft.com/office/drawing/2014/main" id="{5716B6EC-53FB-42F6-95A2-8334D57ACC07}"/>
              </a:ext>
            </a:extLst>
          </p:cNvPr>
          <p:cNvSpPr txBox="1">
            <a:spLocks/>
          </p:cNvSpPr>
          <p:nvPr/>
        </p:nvSpPr>
        <p:spPr>
          <a:xfrm>
            <a:off x="7482074" y="1306404"/>
            <a:ext cx="2229580" cy="77806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en-US" altLang="ja-JP" sz="3200" dirty="0"/>
              <a:t>M6</a:t>
            </a:r>
            <a:endParaRPr lang="ja-JP" altLang="en-US" sz="3200" dirty="0"/>
          </a:p>
        </p:txBody>
      </p:sp>
    </p:spTree>
    <p:extLst>
      <p:ext uri="{BB962C8B-B14F-4D97-AF65-F5344CB8AC3E}">
        <p14:creationId xmlns:p14="http://schemas.microsoft.com/office/powerpoint/2010/main" val="928067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5AD3AB-0478-4D85-BDBF-1D1BBCC70228}"/>
              </a:ext>
            </a:extLst>
          </p:cNvPr>
          <p:cNvSpPr>
            <a:spLocks noGrp="1"/>
          </p:cNvSpPr>
          <p:nvPr>
            <p:ph type="title"/>
          </p:nvPr>
        </p:nvSpPr>
        <p:spPr/>
        <p:txBody>
          <a:bodyPr>
            <a:normAutofit/>
          </a:bodyPr>
          <a:lstStyle/>
          <a:p>
            <a:r>
              <a:rPr kumimoji="1" lang="ja-JP" altLang="en-US" dirty="0"/>
              <a:t>実験</a:t>
            </a:r>
            <a:r>
              <a:rPr kumimoji="1" lang="en-US" altLang="ja-JP" dirty="0"/>
              <a:t>3</a:t>
            </a:r>
            <a:r>
              <a:rPr kumimoji="1" lang="ja-JP" altLang="en-US" dirty="0"/>
              <a:t>：</a:t>
            </a:r>
            <a:r>
              <a:rPr kumimoji="1" lang="en-US" altLang="ja-JP" dirty="0"/>
              <a:t>VQ-VAE</a:t>
            </a:r>
            <a:r>
              <a:rPr kumimoji="1" lang="ja-JP" altLang="en-US" dirty="0"/>
              <a:t>による特徴抽出</a:t>
            </a:r>
          </a:p>
        </p:txBody>
      </p:sp>
      <p:sp>
        <p:nvSpPr>
          <p:cNvPr id="4" name="スライド番号プレースホルダー 3">
            <a:extLst>
              <a:ext uri="{FF2B5EF4-FFF2-40B4-BE49-F238E27FC236}">
                <a16:creationId xmlns:a16="http://schemas.microsoft.com/office/drawing/2014/main" id="{70950992-109A-4E6B-A8FA-9ED984AB1E8F}"/>
              </a:ext>
            </a:extLst>
          </p:cNvPr>
          <p:cNvSpPr>
            <a:spLocks noGrp="1"/>
          </p:cNvSpPr>
          <p:nvPr>
            <p:ph type="sldNum" sz="quarter" idx="12"/>
          </p:nvPr>
        </p:nvSpPr>
        <p:spPr/>
        <p:txBody>
          <a:bodyPr/>
          <a:lstStyle/>
          <a:p>
            <a:fld id="{67B4CE29-6554-4A3D-AFF4-5BC7E77D0C2D}" type="slidenum">
              <a:rPr kumimoji="1" lang="ja-JP" altLang="en-US" smtClean="0"/>
              <a:t>31</a:t>
            </a:fld>
            <a:endParaRPr kumimoji="1" lang="ja-JP" altLang="en-US"/>
          </a:p>
        </p:txBody>
      </p:sp>
      <p:sp>
        <p:nvSpPr>
          <p:cNvPr id="11" name="コンテンツ プレースホルダー 10">
            <a:extLst>
              <a:ext uri="{FF2B5EF4-FFF2-40B4-BE49-F238E27FC236}">
                <a16:creationId xmlns:a16="http://schemas.microsoft.com/office/drawing/2014/main" id="{7C044C08-BB53-4BC8-8B11-604054A6F649}"/>
              </a:ext>
            </a:extLst>
          </p:cNvPr>
          <p:cNvSpPr>
            <a:spLocks noGrp="1"/>
          </p:cNvSpPr>
          <p:nvPr>
            <p:ph idx="1"/>
          </p:nvPr>
        </p:nvSpPr>
        <p:spPr/>
        <p:txBody>
          <a:bodyPr>
            <a:normAutofit lnSpcReduction="10000"/>
          </a:bodyPr>
          <a:lstStyle/>
          <a:p>
            <a:pPr marL="449263" indent="-449263">
              <a:lnSpc>
                <a:spcPct val="100000"/>
              </a:lnSpc>
              <a:buFont typeface="Wingdings" panose="05000000000000000000" pitchFamily="2" charset="2"/>
              <a:buChar char="Ø"/>
            </a:pPr>
            <a:r>
              <a:rPr kumimoji="1" lang="ja-JP" altLang="en-US" sz="2800" b="1" u="sng" dirty="0"/>
              <a:t>実験目的：</a:t>
            </a:r>
            <a:r>
              <a:rPr lang="ja-JP" altLang="en-US" sz="2800" b="1" u="sng" dirty="0">
                <a:solidFill>
                  <a:srgbClr val="C00000"/>
                </a:solidFill>
              </a:rPr>
              <a:t>提案手法により抽出した特徴ベクトルの画像分類精度を確認する．</a:t>
            </a:r>
            <a:endParaRPr lang="en-US" altLang="ja-JP" sz="2800" b="1" u="sng" dirty="0">
              <a:solidFill>
                <a:srgbClr val="C00000"/>
              </a:solidFill>
            </a:endParaRPr>
          </a:p>
          <a:p>
            <a:pPr marL="449263" indent="-449263">
              <a:lnSpc>
                <a:spcPct val="100000"/>
              </a:lnSpc>
              <a:buFont typeface="Wingdings" panose="05000000000000000000" pitchFamily="2" charset="2"/>
              <a:buChar char="Ø"/>
            </a:pPr>
            <a:r>
              <a:rPr lang="ja-JP" altLang="en-US" sz="2800" u="sng" dirty="0">
                <a:solidFill>
                  <a:schemeClr val="tx1"/>
                </a:solidFill>
              </a:rPr>
              <a:t>実験環境：</a:t>
            </a:r>
            <a:endParaRPr lang="en-US" altLang="ja-JP" sz="2800" u="sng" dirty="0">
              <a:solidFill>
                <a:schemeClr val="tx1"/>
              </a:solidFill>
            </a:endParaRPr>
          </a:p>
          <a:p>
            <a:pPr marL="749808" lvl="1" indent="-457200">
              <a:lnSpc>
                <a:spcPct val="100000"/>
              </a:lnSpc>
              <a:buFont typeface="Arial" panose="020B0604020202020204" pitchFamily="34" charset="0"/>
              <a:buChar char="•"/>
            </a:pPr>
            <a:r>
              <a:rPr lang="ja-JP" altLang="en-US" sz="2600" dirty="0">
                <a:latin typeface="+mj-ea"/>
                <a:ea typeface="+mj-ea"/>
              </a:rPr>
              <a:t>特徴抽出モデル：</a:t>
            </a:r>
            <a:r>
              <a:rPr lang="en-US" altLang="ja-JP" sz="2600" dirty="0">
                <a:latin typeface="+mj-ea"/>
                <a:ea typeface="+mj-ea"/>
              </a:rPr>
              <a:t>VQ-VAE</a:t>
            </a:r>
            <a:r>
              <a:rPr lang="ja-JP" altLang="en-US" sz="2600" b="1" dirty="0">
                <a:latin typeface="+mj-ea"/>
                <a:ea typeface="+mj-ea"/>
              </a:rPr>
              <a:t>（</a:t>
            </a:r>
            <a:r>
              <a:rPr lang="en-US" altLang="ja-JP" sz="2600" b="1" dirty="0">
                <a:latin typeface="+mj-ea"/>
                <a:ea typeface="+mj-ea"/>
              </a:rPr>
              <a:t>32, 32,16</a:t>
            </a:r>
            <a:r>
              <a:rPr lang="ja-JP" altLang="en-US" sz="2600" b="1" dirty="0">
                <a:latin typeface="+mj-ea"/>
                <a:ea typeface="+mj-ea"/>
              </a:rPr>
              <a:t>）次元</a:t>
            </a:r>
            <a:endParaRPr lang="en-US" altLang="ja-JP" sz="2600" b="1" dirty="0">
              <a:latin typeface="+mj-ea"/>
              <a:ea typeface="+mj-ea"/>
            </a:endParaRPr>
          </a:p>
          <a:p>
            <a:pPr marL="749808" lvl="1" indent="-457200">
              <a:lnSpc>
                <a:spcPct val="100000"/>
              </a:lnSpc>
              <a:buFont typeface="Arial" panose="020B0604020202020204" pitchFamily="34" charset="0"/>
              <a:buChar char="•"/>
            </a:pPr>
            <a:r>
              <a:rPr lang="ja-JP" altLang="en-US" sz="2600" dirty="0">
                <a:latin typeface="+mj-ea"/>
                <a:ea typeface="+mj-ea"/>
              </a:rPr>
              <a:t>距離学習ニューラルネットワーク：</a:t>
            </a:r>
            <a:r>
              <a:rPr lang="ja-JP" altLang="en-US" sz="2600" b="1" dirty="0">
                <a:latin typeface="+mj-ea"/>
                <a:ea typeface="+mj-ea"/>
              </a:rPr>
              <a:t>メトリックラーニング</a:t>
            </a:r>
            <a:r>
              <a:rPr lang="en-US" altLang="ja-JP" sz="2600" b="1" dirty="0">
                <a:latin typeface="+mj-ea"/>
                <a:ea typeface="+mj-ea"/>
              </a:rPr>
              <a:t>(1000, 500,100</a:t>
            </a:r>
            <a:r>
              <a:rPr lang="ja-JP" altLang="en-US" sz="2600" b="1" dirty="0">
                <a:latin typeface="+mj-ea"/>
                <a:ea typeface="+mj-ea"/>
              </a:rPr>
              <a:t>次元</a:t>
            </a:r>
            <a:r>
              <a:rPr lang="en-US" altLang="ja-JP" sz="2600" b="1" dirty="0">
                <a:latin typeface="+mj-ea"/>
                <a:ea typeface="+mj-ea"/>
              </a:rPr>
              <a:t>)</a:t>
            </a:r>
          </a:p>
          <a:p>
            <a:pPr marL="749808" lvl="1" indent="-457200">
              <a:lnSpc>
                <a:spcPct val="100000"/>
              </a:lnSpc>
              <a:buFont typeface="Arial" panose="020B0604020202020204" pitchFamily="34" charset="0"/>
              <a:buChar char="•"/>
            </a:pPr>
            <a:r>
              <a:rPr lang="ja-JP" altLang="en-US" sz="2600" dirty="0">
                <a:latin typeface="+mj-ea"/>
                <a:ea typeface="+mj-ea"/>
              </a:rPr>
              <a:t>クラスタリングアルゴリズム：</a:t>
            </a:r>
            <a:r>
              <a:rPr lang="en-US" altLang="ja-JP" sz="2600" b="1" dirty="0">
                <a:latin typeface="Times New Roman" panose="02020603050405020304" pitchFamily="18" charset="0"/>
                <a:cs typeface="Times New Roman" panose="02020603050405020304" pitchFamily="18" charset="0"/>
              </a:rPr>
              <a:t>K-means</a:t>
            </a:r>
          </a:p>
          <a:p>
            <a:pPr marL="449263" indent="-449263">
              <a:lnSpc>
                <a:spcPct val="100000"/>
              </a:lnSpc>
              <a:buFont typeface="Wingdings" panose="05000000000000000000" pitchFamily="2" charset="2"/>
              <a:buChar char="Ø"/>
            </a:pPr>
            <a:r>
              <a:rPr lang="ja-JP" altLang="en-US" sz="2800" dirty="0"/>
              <a:t>訓練データ：</a:t>
            </a:r>
            <a:r>
              <a:rPr lang="en-US" altLang="ja-JP" sz="2800" dirty="0"/>
              <a:t>576</a:t>
            </a:r>
            <a:r>
              <a:rPr lang="ja-JP" altLang="en-US" sz="2800" dirty="0"/>
              <a:t>枚，テストデータ：</a:t>
            </a:r>
            <a:r>
              <a:rPr lang="en-US" altLang="ja-JP" sz="2800" dirty="0"/>
              <a:t>400</a:t>
            </a:r>
            <a:r>
              <a:rPr lang="ja-JP" altLang="en-US" sz="2800" dirty="0"/>
              <a:t>枚，クラス数：</a:t>
            </a:r>
            <a:r>
              <a:rPr lang="en-US" altLang="ja-JP" sz="2800" dirty="0"/>
              <a:t>4</a:t>
            </a:r>
          </a:p>
          <a:p>
            <a:pPr marL="449263" indent="-449263">
              <a:lnSpc>
                <a:spcPct val="100000"/>
              </a:lnSpc>
              <a:buFont typeface="Wingdings" panose="05000000000000000000" pitchFamily="2" charset="2"/>
              <a:buChar char="Ø"/>
            </a:pPr>
            <a:r>
              <a:rPr lang="ja-JP" altLang="en-US" sz="2800" dirty="0"/>
              <a:t>実験方法：実験環境で提示したモデルの再現率や精度を比較し考察を行う．</a:t>
            </a:r>
            <a:endParaRPr lang="en-US" altLang="ja-JP" sz="2800" dirty="0"/>
          </a:p>
          <a:p>
            <a:endParaRPr lang="ja-JP" altLang="en-US" dirty="0"/>
          </a:p>
        </p:txBody>
      </p:sp>
    </p:spTree>
    <p:extLst>
      <p:ext uri="{BB962C8B-B14F-4D97-AF65-F5344CB8AC3E}">
        <p14:creationId xmlns:p14="http://schemas.microsoft.com/office/powerpoint/2010/main" val="579565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5AD3AB-0478-4D85-BDBF-1D1BBCC70228}"/>
              </a:ext>
            </a:extLst>
          </p:cNvPr>
          <p:cNvSpPr>
            <a:spLocks noGrp="1"/>
          </p:cNvSpPr>
          <p:nvPr>
            <p:ph type="title"/>
          </p:nvPr>
        </p:nvSpPr>
        <p:spPr/>
        <p:txBody>
          <a:bodyPr>
            <a:normAutofit/>
          </a:bodyPr>
          <a:lstStyle/>
          <a:p>
            <a:r>
              <a:rPr kumimoji="1" lang="ja-JP" altLang="en-US" dirty="0"/>
              <a:t>実験</a:t>
            </a:r>
            <a:r>
              <a:rPr kumimoji="1" lang="en-US" altLang="ja-JP" dirty="0"/>
              <a:t>3</a:t>
            </a:r>
            <a:r>
              <a:rPr kumimoji="1" lang="ja-JP" altLang="en-US" dirty="0"/>
              <a:t>：結果</a:t>
            </a:r>
          </a:p>
        </p:txBody>
      </p:sp>
      <p:sp>
        <p:nvSpPr>
          <p:cNvPr id="4" name="スライド番号プレースホルダー 3">
            <a:extLst>
              <a:ext uri="{FF2B5EF4-FFF2-40B4-BE49-F238E27FC236}">
                <a16:creationId xmlns:a16="http://schemas.microsoft.com/office/drawing/2014/main" id="{70950992-109A-4E6B-A8FA-9ED984AB1E8F}"/>
              </a:ext>
            </a:extLst>
          </p:cNvPr>
          <p:cNvSpPr>
            <a:spLocks noGrp="1"/>
          </p:cNvSpPr>
          <p:nvPr>
            <p:ph type="sldNum" sz="quarter" idx="12"/>
          </p:nvPr>
        </p:nvSpPr>
        <p:spPr/>
        <p:txBody>
          <a:bodyPr/>
          <a:lstStyle/>
          <a:p>
            <a:fld id="{67B4CE29-6554-4A3D-AFF4-5BC7E77D0C2D}" type="slidenum">
              <a:rPr kumimoji="1" lang="ja-JP" altLang="en-US" smtClean="0"/>
              <a:t>32</a:t>
            </a:fld>
            <a:endParaRPr kumimoji="1" lang="ja-JP" altLang="en-US"/>
          </a:p>
        </p:txBody>
      </p:sp>
      <p:pic>
        <p:nvPicPr>
          <p:cNvPr id="9" name="コンテンツ プレースホルダー 8">
            <a:extLst>
              <a:ext uri="{FF2B5EF4-FFF2-40B4-BE49-F238E27FC236}">
                <a16:creationId xmlns:a16="http://schemas.microsoft.com/office/drawing/2014/main" id="{9783D7A0-AD4F-4FA0-977B-61BE2C0E31C9}"/>
              </a:ext>
            </a:extLst>
          </p:cNvPr>
          <p:cNvPicPr>
            <a:picLocks noGrp="1" noChangeAspect="1"/>
          </p:cNvPicPr>
          <p:nvPr>
            <p:ph idx="1"/>
          </p:nvPr>
        </p:nvPicPr>
        <p:blipFill>
          <a:blip r:embed="rId3"/>
          <a:stretch>
            <a:fillRect/>
          </a:stretch>
        </p:blipFill>
        <p:spPr>
          <a:xfrm>
            <a:off x="1984443" y="1690456"/>
            <a:ext cx="7388629" cy="4441039"/>
          </a:xfrm>
          <a:prstGeom prst="rect">
            <a:avLst/>
          </a:prstGeom>
        </p:spPr>
      </p:pic>
    </p:spTree>
    <p:extLst>
      <p:ext uri="{BB962C8B-B14F-4D97-AF65-F5344CB8AC3E}">
        <p14:creationId xmlns:p14="http://schemas.microsoft.com/office/powerpoint/2010/main" val="928637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90D4930-F749-AB41-4F03-506293E83682}"/>
              </a:ext>
            </a:extLst>
          </p:cNvPr>
          <p:cNvSpPr/>
          <p:nvPr/>
        </p:nvSpPr>
        <p:spPr>
          <a:xfrm>
            <a:off x="1099750" y="1385658"/>
            <a:ext cx="9844256" cy="29653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D9ABC85-3CA8-4C3F-91C2-2219C9024268}"/>
              </a:ext>
            </a:extLst>
          </p:cNvPr>
          <p:cNvSpPr>
            <a:spLocks noGrp="1"/>
          </p:cNvSpPr>
          <p:nvPr>
            <p:ph type="title"/>
          </p:nvPr>
        </p:nvSpPr>
        <p:spPr>
          <a:xfrm>
            <a:off x="1099750" y="286603"/>
            <a:ext cx="10055929" cy="816983"/>
          </a:xfrm>
        </p:spPr>
        <p:txBody>
          <a:bodyPr>
            <a:normAutofit fontScale="90000"/>
          </a:bodyPr>
          <a:lstStyle/>
          <a:p>
            <a:r>
              <a:rPr lang="ja-JP" altLang="en-US" dirty="0"/>
              <a:t>類似画像検索システムの実装（現在進行）</a:t>
            </a:r>
            <a:endParaRPr kumimoji="1" lang="ja-JP" altLang="en-US" dirty="0"/>
          </a:p>
        </p:txBody>
      </p:sp>
      <p:pic>
        <p:nvPicPr>
          <p:cNvPr id="6" name="コンテンツ プレースホルダー 5">
            <a:extLst>
              <a:ext uri="{FF2B5EF4-FFF2-40B4-BE49-F238E27FC236}">
                <a16:creationId xmlns:a16="http://schemas.microsoft.com/office/drawing/2014/main" id="{BBF929B0-3A81-4A71-AAC6-8EA29CFE0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7994" y="1493302"/>
            <a:ext cx="3788485" cy="2785971"/>
          </a:xfrm>
        </p:spPr>
      </p:pic>
      <p:sp>
        <p:nvSpPr>
          <p:cNvPr id="4" name="スライド番号プレースホルダー 3">
            <a:extLst>
              <a:ext uri="{FF2B5EF4-FFF2-40B4-BE49-F238E27FC236}">
                <a16:creationId xmlns:a16="http://schemas.microsoft.com/office/drawing/2014/main" id="{BA5C96F0-37A7-4C72-8437-40EE0D80B868}"/>
              </a:ext>
            </a:extLst>
          </p:cNvPr>
          <p:cNvSpPr>
            <a:spLocks noGrp="1"/>
          </p:cNvSpPr>
          <p:nvPr>
            <p:ph type="sldNum" sz="quarter" idx="12"/>
          </p:nvPr>
        </p:nvSpPr>
        <p:spPr/>
        <p:txBody>
          <a:bodyPr/>
          <a:lstStyle/>
          <a:p>
            <a:fld id="{67B4CE29-6554-4A3D-AFF4-5BC7E77D0C2D}" type="slidenum">
              <a:rPr kumimoji="1" lang="ja-JP" altLang="en-US" smtClean="0"/>
              <a:t>33</a:t>
            </a:fld>
            <a:endParaRPr kumimoji="1" lang="ja-JP" altLang="en-US"/>
          </a:p>
        </p:txBody>
      </p:sp>
      <p:pic>
        <p:nvPicPr>
          <p:cNvPr id="8" name="図 7">
            <a:extLst>
              <a:ext uri="{FF2B5EF4-FFF2-40B4-BE49-F238E27FC236}">
                <a16:creationId xmlns:a16="http://schemas.microsoft.com/office/drawing/2014/main" id="{743FF00D-81FF-4FFC-B6EF-1756CC4CA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574" y="1493302"/>
            <a:ext cx="4210260" cy="2785971"/>
          </a:xfrm>
          <a:prstGeom prst="rect">
            <a:avLst/>
          </a:prstGeom>
        </p:spPr>
      </p:pic>
      <p:sp>
        <p:nvSpPr>
          <p:cNvPr id="5" name="コンテンツ プレースホルダー 2">
            <a:extLst>
              <a:ext uri="{FF2B5EF4-FFF2-40B4-BE49-F238E27FC236}">
                <a16:creationId xmlns:a16="http://schemas.microsoft.com/office/drawing/2014/main" id="{5CFDEA4C-45BF-7F5B-357E-05DB01C0290E}"/>
              </a:ext>
            </a:extLst>
          </p:cNvPr>
          <p:cNvSpPr txBox="1">
            <a:spLocks/>
          </p:cNvSpPr>
          <p:nvPr/>
        </p:nvSpPr>
        <p:spPr>
          <a:xfrm>
            <a:off x="831272" y="4458698"/>
            <a:ext cx="10381209" cy="1818533"/>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538163" indent="-338138">
              <a:lnSpc>
                <a:spcPct val="100000"/>
              </a:lnSpc>
              <a:buFont typeface="Wingdings" panose="05000000000000000000" pitchFamily="2" charset="2"/>
              <a:buChar char="Ø"/>
            </a:pPr>
            <a:r>
              <a:rPr lang="ja-JP" altLang="en-US" sz="2800" dirty="0"/>
              <a:t>アーカイブはモニタリングデバイスの</a:t>
            </a:r>
            <a:r>
              <a:rPr lang="en-US" altLang="ja-JP" sz="2800" dirty="0"/>
              <a:t>IP</a:t>
            </a:r>
            <a:r>
              <a:rPr lang="ja-JP" altLang="en-US" sz="2800" dirty="0"/>
              <a:t>毎にサーバで管理している</a:t>
            </a:r>
            <a:endParaRPr lang="en-US" altLang="ja-JP" sz="2800" dirty="0"/>
          </a:p>
          <a:p>
            <a:pPr marL="538163" indent="-338138">
              <a:lnSpc>
                <a:spcPct val="100000"/>
              </a:lnSpc>
              <a:buFont typeface="Wingdings" panose="05000000000000000000" pitchFamily="2" charset="2"/>
              <a:buChar char="Ø"/>
            </a:pPr>
            <a:r>
              <a:rPr lang="ja-JP" altLang="en-US" sz="2800" dirty="0"/>
              <a:t>抽出した画像特徴はファイルシステムで保存している．</a:t>
            </a:r>
            <a:endParaRPr lang="en-US" altLang="ja-JP" sz="2800" dirty="0"/>
          </a:p>
          <a:p>
            <a:pPr marL="538163" indent="-338138">
              <a:lnSpc>
                <a:spcPct val="100000"/>
              </a:lnSpc>
              <a:buFont typeface="Wingdings" panose="05000000000000000000" pitchFamily="2" charset="2"/>
              <a:buChar char="Ø"/>
            </a:pPr>
            <a:r>
              <a:rPr lang="ja-JP" altLang="en-US" sz="2800" dirty="0"/>
              <a:t>データベースの実装を行う．</a:t>
            </a:r>
            <a:endParaRPr lang="en-US" altLang="ja-JP" sz="2800" dirty="0"/>
          </a:p>
        </p:txBody>
      </p:sp>
    </p:spTree>
    <p:extLst>
      <p:ext uri="{BB962C8B-B14F-4D97-AF65-F5344CB8AC3E}">
        <p14:creationId xmlns:p14="http://schemas.microsoft.com/office/powerpoint/2010/main" val="2855406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37CA9-AA61-4F49-AC69-DEB58957495A}"/>
              </a:ext>
            </a:extLst>
          </p:cNvPr>
          <p:cNvSpPr>
            <a:spLocks noGrp="1"/>
          </p:cNvSpPr>
          <p:nvPr>
            <p:ph type="title"/>
          </p:nvPr>
        </p:nvSpPr>
        <p:spPr/>
        <p:txBody>
          <a:bodyPr>
            <a:normAutofit/>
          </a:bodyPr>
          <a:lstStyle/>
          <a:p>
            <a:r>
              <a:rPr lang="ja-JP" altLang="en-US" dirty="0"/>
              <a:t>卒業研究の計画</a:t>
            </a:r>
            <a:endParaRPr kumimoji="1" lang="ja-JP" altLang="en-US" dirty="0"/>
          </a:p>
        </p:txBody>
      </p:sp>
      <p:graphicFrame>
        <p:nvGraphicFramePr>
          <p:cNvPr id="5" name="表 5">
            <a:extLst>
              <a:ext uri="{FF2B5EF4-FFF2-40B4-BE49-F238E27FC236}">
                <a16:creationId xmlns:a16="http://schemas.microsoft.com/office/drawing/2014/main" id="{BB2E4283-87B4-DB89-A5F3-A3375695AC88}"/>
              </a:ext>
            </a:extLst>
          </p:cNvPr>
          <p:cNvGraphicFramePr>
            <a:graphicFrameLocks noGrp="1"/>
          </p:cNvGraphicFramePr>
          <p:nvPr>
            <p:ph idx="1"/>
            <p:extLst>
              <p:ext uri="{D42A27DB-BD31-4B8C-83A1-F6EECF244321}">
                <p14:modId xmlns:p14="http://schemas.microsoft.com/office/powerpoint/2010/main" val="1984981622"/>
              </p:ext>
            </p:extLst>
          </p:nvPr>
        </p:nvGraphicFramePr>
        <p:xfrm>
          <a:off x="1289786" y="4283323"/>
          <a:ext cx="9673388" cy="1828800"/>
        </p:xfrm>
        <a:graphic>
          <a:graphicData uri="http://schemas.openxmlformats.org/drawingml/2006/table">
            <a:tbl>
              <a:tblPr firstRow="1" bandRow="1">
                <a:tableStyleId>{5C22544A-7EE6-4342-B048-85BDC9FD1C3A}</a:tableStyleId>
              </a:tblPr>
              <a:tblGrid>
                <a:gridCol w="2418347">
                  <a:extLst>
                    <a:ext uri="{9D8B030D-6E8A-4147-A177-3AD203B41FA5}">
                      <a16:colId xmlns:a16="http://schemas.microsoft.com/office/drawing/2014/main" val="1322043650"/>
                    </a:ext>
                  </a:extLst>
                </a:gridCol>
                <a:gridCol w="2418347">
                  <a:extLst>
                    <a:ext uri="{9D8B030D-6E8A-4147-A177-3AD203B41FA5}">
                      <a16:colId xmlns:a16="http://schemas.microsoft.com/office/drawing/2014/main" val="4076448112"/>
                    </a:ext>
                  </a:extLst>
                </a:gridCol>
                <a:gridCol w="2418347">
                  <a:extLst>
                    <a:ext uri="{9D8B030D-6E8A-4147-A177-3AD203B41FA5}">
                      <a16:colId xmlns:a16="http://schemas.microsoft.com/office/drawing/2014/main" val="3700150045"/>
                    </a:ext>
                  </a:extLst>
                </a:gridCol>
                <a:gridCol w="2418347">
                  <a:extLst>
                    <a:ext uri="{9D8B030D-6E8A-4147-A177-3AD203B41FA5}">
                      <a16:colId xmlns:a16="http://schemas.microsoft.com/office/drawing/2014/main" val="753645986"/>
                    </a:ext>
                  </a:extLst>
                </a:gridCol>
              </a:tblGrid>
              <a:tr h="225617">
                <a:tc>
                  <a:txBody>
                    <a:bodyPr/>
                    <a:lstStyle/>
                    <a:p>
                      <a:pPr algn="ctr"/>
                      <a:r>
                        <a:rPr kumimoji="1" lang="ja-JP" altLang="en-US" sz="2400" dirty="0"/>
                        <a:t>９月</a:t>
                      </a:r>
                    </a:p>
                  </a:txBody>
                  <a:tcPr anchor="ctr"/>
                </a:tc>
                <a:tc>
                  <a:txBody>
                    <a:bodyPr/>
                    <a:lstStyle/>
                    <a:p>
                      <a:pPr algn="ctr"/>
                      <a:r>
                        <a:rPr kumimoji="1" lang="ja-JP" altLang="en-US" sz="2400" dirty="0"/>
                        <a:t>１０月</a:t>
                      </a:r>
                    </a:p>
                  </a:txBody>
                  <a:tcPr anchor="ctr"/>
                </a:tc>
                <a:tc>
                  <a:txBody>
                    <a:bodyPr/>
                    <a:lstStyle/>
                    <a:p>
                      <a:pPr algn="ctr"/>
                      <a:r>
                        <a:rPr kumimoji="1" lang="ja-JP" altLang="en-US" sz="2400" dirty="0"/>
                        <a:t>１１月</a:t>
                      </a:r>
                    </a:p>
                  </a:txBody>
                  <a:tcPr anchor="ctr"/>
                </a:tc>
                <a:tc>
                  <a:txBody>
                    <a:bodyPr/>
                    <a:lstStyle/>
                    <a:p>
                      <a:pPr algn="ctr"/>
                      <a:r>
                        <a:rPr kumimoji="1" lang="ja-JP" altLang="en-US" sz="2400" dirty="0"/>
                        <a:t>１２月</a:t>
                      </a:r>
                    </a:p>
                  </a:txBody>
                  <a:tcPr anchor="ctr"/>
                </a:tc>
                <a:extLst>
                  <a:ext uri="{0D108BD9-81ED-4DB2-BD59-A6C34878D82A}">
                    <a16:rowId xmlns:a16="http://schemas.microsoft.com/office/drawing/2014/main" val="2552567385"/>
                  </a:ext>
                </a:extLst>
              </a:tr>
              <a:tr h="416123">
                <a:tc gridSpan="2">
                  <a:txBody>
                    <a:bodyPr/>
                    <a:lstStyle/>
                    <a:p>
                      <a:pPr algn="ctr"/>
                      <a:r>
                        <a:rPr kumimoji="1" lang="ja-JP" altLang="en-US" sz="2400" dirty="0"/>
                        <a:t>システムの実装</a:t>
                      </a:r>
                    </a:p>
                  </a:txBody>
                  <a:tcPr anchor="ctr"/>
                </a:tc>
                <a:tc hMerge="1">
                  <a:txBody>
                    <a:bodyPr/>
                    <a:lstStyle/>
                    <a:p>
                      <a:pPr algn="ctr"/>
                      <a:endParaRPr kumimoji="1" lang="ja-JP" altLang="en-US" sz="2400" dirty="0"/>
                    </a:p>
                  </a:txBody>
                  <a:tcPr anchor="ctr"/>
                </a:tc>
                <a:tc>
                  <a:txBody>
                    <a:bodyPr/>
                    <a:lstStyle/>
                    <a:p>
                      <a:pPr algn="ctr"/>
                      <a:endParaRPr kumimoji="1" lang="ja-JP" altLang="en-US" sz="2400" dirty="0"/>
                    </a:p>
                  </a:txBody>
                  <a:tcPr anchor="ctr"/>
                </a:tc>
                <a:tc>
                  <a:txBody>
                    <a:bodyPr/>
                    <a:lstStyle/>
                    <a:p>
                      <a:pPr algn="ctr"/>
                      <a:endParaRPr kumimoji="1" lang="ja-JP" altLang="en-US" sz="2400" dirty="0"/>
                    </a:p>
                  </a:txBody>
                  <a:tcPr anchor="ctr"/>
                </a:tc>
                <a:extLst>
                  <a:ext uri="{0D108BD9-81ED-4DB2-BD59-A6C34878D82A}">
                    <a16:rowId xmlns:a16="http://schemas.microsoft.com/office/drawing/2014/main" val="2519133365"/>
                  </a:ext>
                </a:extLst>
              </a:tr>
              <a:tr h="416123">
                <a:tc gridSpan="4">
                  <a:txBody>
                    <a:bodyPr/>
                    <a:lstStyle/>
                    <a:p>
                      <a:pPr algn="ctr"/>
                      <a:r>
                        <a:rPr kumimoji="1" lang="ja-JP" altLang="en-US" sz="2400" dirty="0"/>
                        <a:t>システムの調整，社会実装の考察</a:t>
                      </a:r>
                      <a:endParaRPr kumimoji="1" lang="en-US" altLang="ja-JP" sz="2400" dirty="0"/>
                    </a:p>
                  </a:txBody>
                  <a:tcPr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1808130780"/>
                  </a:ext>
                </a:extLst>
              </a:tr>
              <a:tr h="416123">
                <a:tc>
                  <a:txBody>
                    <a:bodyPr/>
                    <a:lstStyle/>
                    <a:p>
                      <a:pPr algn="ctr"/>
                      <a:r>
                        <a:rPr kumimoji="1" lang="en-US" altLang="ja-JP" sz="2400" dirty="0"/>
                        <a:t>-</a:t>
                      </a:r>
                      <a:endParaRPr kumimoji="1" lang="ja-JP" altLang="en-US" sz="2400" dirty="0"/>
                    </a:p>
                  </a:txBody>
                  <a:tcPr anchor="ctr"/>
                </a:tc>
                <a:tc>
                  <a:txBody>
                    <a:bodyPr/>
                    <a:lstStyle/>
                    <a:p>
                      <a:pPr algn="ctr"/>
                      <a:r>
                        <a:rPr kumimoji="1" lang="en-US" altLang="ja-JP" sz="2400" dirty="0"/>
                        <a:t>-</a:t>
                      </a:r>
                      <a:endParaRPr kumimoji="1" lang="ja-JP" altLang="en-US" sz="2400" dirty="0"/>
                    </a:p>
                  </a:txBody>
                  <a:tcPr anchor="ctr"/>
                </a:tc>
                <a:tc>
                  <a:txBody>
                    <a:bodyPr/>
                    <a:lstStyle/>
                    <a:p>
                      <a:pPr algn="ctr"/>
                      <a:r>
                        <a:rPr kumimoji="1" lang="ja-JP" altLang="en-US" sz="2400" dirty="0"/>
                        <a:t>卒業論文執筆</a:t>
                      </a:r>
                    </a:p>
                  </a:txBody>
                  <a:tcPr anchor="ctr"/>
                </a:tc>
                <a:tc>
                  <a:txBody>
                    <a:bodyPr/>
                    <a:lstStyle/>
                    <a:p>
                      <a:pPr algn="ctr"/>
                      <a:r>
                        <a:rPr kumimoji="1" lang="ja-JP" altLang="en-US" sz="2400" dirty="0"/>
                        <a:t>卒業論文修正</a:t>
                      </a:r>
                    </a:p>
                  </a:txBody>
                  <a:tcPr anchor="ctr"/>
                </a:tc>
                <a:extLst>
                  <a:ext uri="{0D108BD9-81ED-4DB2-BD59-A6C34878D82A}">
                    <a16:rowId xmlns:a16="http://schemas.microsoft.com/office/drawing/2014/main" val="1428086623"/>
                  </a:ext>
                </a:extLst>
              </a:tr>
            </a:tbl>
          </a:graphicData>
        </a:graphic>
      </p:graphicFrame>
      <p:sp>
        <p:nvSpPr>
          <p:cNvPr id="4" name="スライド番号プレースホルダー 3">
            <a:extLst>
              <a:ext uri="{FF2B5EF4-FFF2-40B4-BE49-F238E27FC236}">
                <a16:creationId xmlns:a16="http://schemas.microsoft.com/office/drawing/2014/main" id="{54EBC5FA-9CFB-C7EF-63D6-B078555B96AF}"/>
              </a:ext>
            </a:extLst>
          </p:cNvPr>
          <p:cNvSpPr>
            <a:spLocks noGrp="1"/>
          </p:cNvSpPr>
          <p:nvPr>
            <p:ph type="sldNum" sz="quarter" idx="12"/>
          </p:nvPr>
        </p:nvSpPr>
        <p:spPr/>
        <p:txBody>
          <a:bodyPr/>
          <a:lstStyle/>
          <a:p>
            <a:fld id="{67B4CE29-6554-4A3D-AFF4-5BC7E77D0C2D}" type="slidenum">
              <a:rPr kumimoji="1" lang="ja-JP" altLang="en-US" smtClean="0"/>
              <a:t>34</a:t>
            </a:fld>
            <a:endParaRPr kumimoji="1" lang="ja-JP" altLang="en-US"/>
          </a:p>
        </p:txBody>
      </p:sp>
      <p:graphicFrame>
        <p:nvGraphicFramePr>
          <p:cNvPr id="6" name="表 5">
            <a:extLst>
              <a:ext uri="{FF2B5EF4-FFF2-40B4-BE49-F238E27FC236}">
                <a16:creationId xmlns:a16="http://schemas.microsoft.com/office/drawing/2014/main" id="{8E247958-9C2B-471B-A9A9-6C2539E3FF72}"/>
              </a:ext>
            </a:extLst>
          </p:cNvPr>
          <p:cNvGraphicFramePr>
            <a:graphicFrameLocks/>
          </p:cNvGraphicFramePr>
          <p:nvPr>
            <p:extLst>
              <p:ext uri="{D42A27DB-BD31-4B8C-83A1-F6EECF244321}">
                <p14:modId xmlns:p14="http://schemas.microsoft.com/office/powerpoint/2010/main" val="101707125"/>
              </p:ext>
            </p:extLst>
          </p:nvPr>
        </p:nvGraphicFramePr>
        <p:xfrm>
          <a:off x="1289786" y="1240838"/>
          <a:ext cx="9673392" cy="2738790"/>
        </p:xfrm>
        <a:graphic>
          <a:graphicData uri="http://schemas.openxmlformats.org/drawingml/2006/table">
            <a:tbl>
              <a:tblPr firstRow="1" bandRow="1">
                <a:tableStyleId>{5C22544A-7EE6-4342-B048-85BDC9FD1C3A}</a:tableStyleId>
              </a:tblPr>
              <a:tblGrid>
                <a:gridCol w="2418348">
                  <a:extLst>
                    <a:ext uri="{9D8B030D-6E8A-4147-A177-3AD203B41FA5}">
                      <a16:colId xmlns:a16="http://schemas.microsoft.com/office/drawing/2014/main" val="1322043650"/>
                    </a:ext>
                  </a:extLst>
                </a:gridCol>
                <a:gridCol w="2418348">
                  <a:extLst>
                    <a:ext uri="{9D8B030D-6E8A-4147-A177-3AD203B41FA5}">
                      <a16:colId xmlns:a16="http://schemas.microsoft.com/office/drawing/2014/main" val="4076448112"/>
                    </a:ext>
                  </a:extLst>
                </a:gridCol>
                <a:gridCol w="2418348">
                  <a:extLst>
                    <a:ext uri="{9D8B030D-6E8A-4147-A177-3AD203B41FA5}">
                      <a16:colId xmlns:a16="http://schemas.microsoft.com/office/drawing/2014/main" val="3700150045"/>
                    </a:ext>
                  </a:extLst>
                </a:gridCol>
                <a:gridCol w="2418348">
                  <a:extLst>
                    <a:ext uri="{9D8B030D-6E8A-4147-A177-3AD203B41FA5}">
                      <a16:colId xmlns:a16="http://schemas.microsoft.com/office/drawing/2014/main" val="753645986"/>
                    </a:ext>
                  </a:extLst>
                </a:gridCol>
              </a:tblGrid>
              <a:tr h="438486">
                <a:tc>
                  <a:txBody>
                    <a:bodyPr/>
                    <a:lstStyle/>
                    <a:p>
                      <a:pPr algn="ctr"/>
                      <a:r>
                        <a:rPr kumimoji="1" lang="ja-JP" altLang="en-US" sz="2400" dirty="0"/>
                        <a:t>第３週（１０月）</a:t>
                      </a:r>
                    </a:p>
                  </a:txBody>
                  <a:tcPr anchor="ctr"/>
                </a:tc>
                <a:tc>
                  <a:txBody>
                    <a:bodyPr/>
                    <a:lstStyle/>
                    <a:p>
                      <a:pPr algn="ctr"/>
                      <a:r>
                        <a:rPr kumimoji="1" lang="ja-JP" altLang="en-US" sz="2400" dirty="0"/>
                        <a:t>第４週</a:t>
                      </a:r>
                    </a:p>
                  </a:txBody>
                  <a:tcPr anchor="ctr"/>
                </a:tc>
                <a:tc>
                  <a:txBody>
                    <a:bodyPr/>
                    <a:lstStyle/>
                    <a:p>
                      <a:pPr algn="ctr"/>
                      <a:r>
                        <a:rPr kumimoji="1" lang="ja-JP" altLang="en-US" sz="2400" dirty="0"/>
                        <a:t>第１週（１１月）</a:t>
                      </a:r>
                    </a:p>
                  </a:txBody>
                  <a:tcPr anchor="ctr"/>
                </a:tc>
                <a:tc>
                  <a:txBody>
                    <a:bodyPr/>
                    <a:lstStyle/>
                    <a:p>
                      <a:pPr algn="ctr"/>
                      <a:r>
                        <a:rPr kumimoji="1" lang="ja-JP" altLang="en-US" sz="2400" dirty="0"/>
                        <a:t>第２週</a:t>
                      </a:r>
                    </a:p>
                  </a:txBody>
                  <a:tcPr anchor="ctr"/>
                </a:tc>
                <a:extLst>
                  <a:ext uri="{0D108BD9-81ED-4DB2-BD59-A6C34878D82A}">
                    <a16:rowId xmlns:a16="http://schemas.microsoft.com/office/drawing/2014/main" val="2552567385"/>
                  </a:ext>
                </a:extLst>
              </a:tr>
              <a:tr h="729315">
                <a:tc gridSpan="2">
                  <a:txBody>
                    <a:bodyPr/>
                    <a:lstStyle/>
                    <a:p>
                      <a:pPr algn="ctr"/>
                      <a:r>
                        <a:rPr kumimoji="1" lang="en-US" altLang="ja-JP" sz="2400" dirty="0">
                          <a:solidFill>
                            <a:schemeClr val="tx1"/>
                          </a:solidFill>
                        </a:rPr>
                        <a:t>VQ-</a:t>
                      </a:r>
                      <a:r>
                        <a:rPr kumimoji="1" lang="en-US" altLang="ja-JP" sz="2400" dirty="0" err="1">
                          <a:solidFill>
                            <a:schemeClr val="tx1"/>
                          </a:solidFill>
                        </a:rPr>
                        <a:t>VAE,ViT</a:t>
                      </a:r>
                      <a:endParaRPr kumimoji="1" lang="en-US" altLang="ja-JP" sz="2400" dirty="0">
                        <a:solidFill>
                          <a:schemeClr val="tx1"/>
                        </a:solidFill>
                      </a:endParaRPr>
                    </a:p>
                  </a:txBody>
                  <a:tcPr anchor="ctr"/>
                </a:tc>
                <a:tc hMerge="1">
                  <a:txBody>
                    <a:bodyPr/>
                    <a:lstStyle/>
                    <a:p>
                      <a:pPr algn="ctr"/>
                      <a:endParaRPr kumimoji="1" lang="ja-JP" altLang="en-US" sz="2400" dirty="0"/>
                    </a:p>
                  </a:txBody>
                  <a:tcPr anchor="ctr"/>
                </a:tc>
                <a:tc>
                  <a:txBody>
                    <a:bodyPr/>
                    <a:lstStyle/>
                    <a:p>
                      <a:pPr algn="ctr"/>
                      <a:endParaRPr kumimoji="1" lang="ja-JP" altLang="en-US" sz="2400" dirty="0">
                        <a:solidFill>
                          <a:schemeClr val="tx1"/>
                        </a:solidFill>
                      </a:endParaRPr>
                    </a:p>
                  </a:txBody>
                  <a:tcPr anchor="ctr"/>
                </a:tc>
                <a:tc>
                  <a:txBody>
                    <a:bodyPr/>
                    <a:lstStyle/>
                    <a:p>
                      <a:pPr algn="ctr"/>
                      <a:endParaRPr kumimoji="1" lang="ja-JP" altLang="en-US" sz="2400" dirty="0">
                        <a:solidFill>
                          <a:schemeClr val="tx1"/>
                        </a:solidFill>
                      </a:endParaRPr>
                    </a:p>
                  </a:txBody>
                  <a:tcPr anchor="ctr"/>
                </a:tc>
                <a:extLst>
                  <a:ext uri="{0D108BD9-81ED-4DB2-BD59-A6C34878D82A}">
                    <a16:rowId xmlns:a16="http://schemas.microsoft.com/office/drawing/2014/main" val="2519133365"/>
                  </a:ext>
                </a:extLst>
              </a:tr>
              <a:tr h="729315">
                <a:tc>
                  <a:txBody>
                    <a:bodyPr/>
                    <a:lstStyle/>
                    <a:p>
                      <a:pPr algn="ctr"/>
                      <a:r>
                        <a:rPr kumimoji="1" lang="en-US" altLang="ja-JP" sz="2400" dirty="0">
                          <a:solidFill>
                            <a:schemeClr val="tx1"/>
                          </a:solidFill>
                        </a:rPr>
                        <a:t>Raspberry Pi </a:t>
                      </a:r>
                      <a:r>
                        <a:rPr kumimoji="1" lang="ja-JP" altLang="en-US" sz="2400" dirty="0">
                          <a:solidFill>
                            <a:schemeClr val="tx1"/>
                          </a:solidFill>
                        </a:rPr>
                        <a:t>との通信</a:t>
                      </a:r>
                    </a:p>
                  </a:txBody>
                  <a:tcPr anchor="ctr"/>
                </a:tc>
                <a:tc gridSpan="2">
                  <a:txBody>
                    <a:bodyPr/>
                    <a:lstStyle/>
                    <a:p>
                      <a:pPr algn="ctr"/>
                      <a:r>
                        <a:rPr kumimoji="1" lang="ja-JP" altLang="en-US" sz="2400" dirty="0">
                          <a:solidFill>
                            <a:schemeClr val="tx1"/>
                          </a:solidFill>
                        </a:rPr>
                        <a:t>画像推薦の実装</a:t>
                      </a:r>
                      <a:endParaRPr kumimoji="1" lang="en-US" altLang="ja-JP" sz="2400" dirty="0">
                        <a:solidFill>
                          <a:schemeClr val="tx1"/>
                        </a:solidFill>
                      </a:endParaRPr>
                    </a:p>
                    <a:p>
                      <a:pPr algn="ctr"/>
                      <a:r>
                        <a:rPr kumimoji="1" lang="ja-JP" altLang="en-US" sz="2400" dirty="0">
                          <a:solidFill>
                            <a:schemeClr val="tx1"/>
                          </a:solidFill>
                        </a:rPr>
                        <a:t>（計算した類似画像の出力）</a:t>
                      </a:r>
                    </a:p>
                  </a:txBody>
                  <a:tcPr anchor="ctr"/>
                </a:tc>
                <a:tc hMerge="1">
                  <a:txBody>
                    <a:bodyPr/>
                    <a:lstStyle/>
                    <a:p>
                      <a:pPr algn="ctr"/>
                      <a:endParaRPr kumimoji="1" lang="ja-JP" altLang="en-US" sz="2400" dirty="0"/>
                    </a:p>
                  </a:txBody>
                  <a:tcPr anchor="ctr"/>
                </a:tc>
                <a:tc>
                  <a:txBody>
                    <a:bodyPr/>
                    <a:lstStyle/>
                    <a:p>
                      <a:pPr algn="ctr"/>
                      <a:endParaRPr kumimoji="1" lang="ja-JP" altLang="en-US" sz="2400" dirty="0">
                        <a:solidFill>
                          <a:schemeClr val="tx1"/>
                        </a:solidFill>
                      </a:endParaRPr>
                    </a:p>
                  </a:txBody>
                  <a:tcPr anchor="ctr"/>
                </a:tc>
                <a:extLst>
                  <a:ext uri="{0D108BD9-81ED-4DB2-BD59-A6C34878D82A}">
                    <a16:rowId xmlns:a16="http://schemas.microsoft.com/office/drawing/2014/main" val="1808130780"/>
                  </a:ext>
                </a:extLst>
              </a:tr>
              <a:tr h="729315">
                <a:tc gridSpan="4">
                  <a:txBody>
                    <a:bodyPr/>
                    <a:lstStyle/>
                    <a:p>
                      <a:pPr algn="ctr"/>
                      <a:r>
                        <a:rPr kumimoji="1" lang="ja-JP" altLang="en-US" sz="2400" dirty="0">
                          <a:solidFill>
                            <a:schemeClr val="tx1"/>
                          </a:solidFill>
                        </a:rPr>
                        <a:t>モデル・システムの調整</a:t>
                      </a:r>
                      <a:endParaRPr kumimoji="1" lang="en-US" altLang="ja-JP" sz="2400" dirty="0">
                        <a:solidFill>
                          <a:schemeClr val="tx1"/>
                        </a:solidFill>
                      </a:endParaRPr>
                    </a:p>
                  </a:txBody>
                  <a:tcPr anchor="ctr"/>
                </a:tc>
                <a:tc hMerge="1">
                  <a:txBody>
                    <a:bodyPr/>
                    <a:lstStyle/>
                    <a:p>
                      <a:pPr algn="ctr"/>
                      <a:r>
                        <a:rPr kumimoji="1" lang="en-US" altLang="ja-JP" sz="2400" dirty="0"/>
                        <a:t>-</a:t>
                      </a:r>
                      <a:endParaRPr kumimoji="1" lang="ja-JP" altLang="en-US" sz="2400" dirty="0"/>
                    </a:p>
                  </a:txBody>
                  <a:tcPr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1428086623"/>
                  </a:ext>
                </a:extLst>
              </a:tr>
            </a:tbl>
          </a:graphicData>
        </a:graphic>
      </p:graphicFrame>
    </p:spTree>
    <p:extLst>
      <p:ext uri="{BB962C8B-B14F-4D97-AF65-F5344CB8AC3E}">
        <p14:creationId xmlns:p14="http://schemas.microsoft.com/office/powerpoint/2010/main" val="164283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A47C48-CF42-7D48-DADA-9037DED75EC8}"/>
              </a:ext>
            </a:extLst>
          </p:cNvPr>
          <p:cNvSpPr>
            <a:spLocks noGrp="1"/>
          </p:cNvSpPr>
          <p:nvPr>
            <p:ph type="title"/>
          </p:nvPr>
        </p:nvSpPr>
        <p:spPr/>
        <p:txBody>
          <a:bodyPr>
            <a:normAutofit/>
          </a:bodyPr>
          <a:lstStyle/>
          <a:p>
            <a:r>
              <a:rPr lang="ja-JP" altLang="en-US" dirty="0"/>
              <a:t>今後の展望</a:t>
            </a:r>
            <a:endParaRPr kumimoji="1" lang="ja-JP" altLang="en-US" dirty="0"/>
          </a:p>
        </p:txBody>
      </p:sp>
      <p:sp>
        <p:nvSpPr>
          <p:cNvPr id="3" name="コンテンツ プレースホルダー 2">
            <a:extLst>
              <a:ext uri="{FF2B5EF4-FFF2-40B4-BE49-F238E27FC236}">
                <a16:creationId xmlns:a16="http://schemas.microsoft.com/office/drawing/2014/main" id="{DF69886E-A563-EFFA-7249-F7BA976476BF}"/>
              </a:ext>
            </a:extLst>
          </p:cNvPr>
          <p:cNvSpPr>
            <a:spLocks noGrp="1"/>
          </p:cNvSpPr>
          <p:nvPr>
            <p:ph idx="1"/>
          </p:nvPr>
        </p:nvSpPr>
        <p:spPr/>
        <p:txBody>
          <a:bodyPr anchor="ctr">
            <a:normAutofit/>
          </a:bodyPr>
          <a:lstStyle/>
          <a:p>
            <a:pPr marL="538163" indent="-338138">
              <a:lnSpc>
                <a:spcPct val="100000"/>
              </a:lnSpc>
              <a:buFont typeface="Wingdings" panose="05000000000000000000" pitchFamily="2" charset="2"/>
              <a:buChar char="Ø"/>
            </a:pPr>
            <a:r>
              <a:rPr lang="ja-JP" altLang="en-US" sz="3200" dirty="0"/>
              <a:t>現在は入力を画像としているが，特徴ベクトルには</a:t>
            </a:r>
            <a:r>
              <a:rPr lang="ja-JP" altLang="en-US" sz="3200" dirty="0">
                <a:solidFill>
                  <a:srgbClr val="C00000"/>
                </a:solidFill>
              </a:rPr>
              <a:t>意味情報</a:t>
            </a:r>
            <a:r>
              <a:rPr lang="ja-JP" altLang="en-US" sz="3200" dirty="0"/>
              <a:t>が含まれているため，</a:t>
            </a:r>
            <a:r>
              <a:rPr lang="ja-JP" altLang="en-US" sz="3200" dirty="0">
                <a:solidFill>
                  <a:srgbClr val="C00000"/>
                </a:solidFill>
              </a:rPr>
              <a:t>テキストをベクトルに埋め込むことでの検索を可能とするような仕組み</a:t>
            </a:r>
            <a:r>
              <a:rPr lang="ja-JP" altLang="en-US" sz="3200" dirty="0"/>
              <a:t>を実現したい．</a:t>
            </a:r>
            <a:endParaRPr lang="en-US" altLang="ja-JP" sz="3200" dirty="0"/>
          </a:p>
          <a:p>
            <a:pPr marL="538163" indent="-338138">
              <a:lnSpc>
                <a:spcPct val="100000"/>
              </a:lnSpc>
              <a:buFont typeface="Wingdings" panose="05000000000000000000" pitchFamily="2" charset="2"/>
              <a:buChar char="Ø"/>
            </a:pPr>
            <a:r>
              <a:rPr lang="ja-JP" altLang="en-US" sz="3200" dirty="0"/>
              <a:t>他のサービスに応用できるか</a:t>
            </a:r>
            <a:endParaRPr lang="en-US" altLang="ja-JP" sz="3200" dirty="0"/>
          </a:p>
          <a:p>
            <a:pPr marL="949833" lvl="1" indent="-457200">
              <a:lnSpc>
                <a:spcPct val="100000"/>
              </a:lnSpc>
              <a:buFont typeface="Arial" panose="020B0604020202020204" pitchFamily="34" charset="0"/>
              <a:buChar char="•"/>
            </a:pPr>
            <a:r>
              <a:rPr lang="ja-JP" altLang="en-US" sz="2800" dirty="0"/>
              <a:t>デジタルアース</a:t>
            </a:r>
            <a:endParaRPr lang="en-US" altLang="ja-JP" sz="2800" dirty="0"/>
          </a:p>
        </p:txBody>
      </p:sp>
      <p:sp>
        <p:nvSpPr>
          <p:cNvPr id="4" name="スライド番号プレースホルダー 3">
            <a:extLst>
              <a:ext uri="{FF2B5EF4-FFF2-40B4-BE49-F238E27FC236}">
                <a16:creationId xmlns:a16="http://schemas.microsoft.com/office/drawing/2014/main" id="{7C088AFF-ED78-A0DE-2D63-24E19B7F8CEE}"/>
              </a:ext>
            </a:extLst>
          </p:cNvPr>
          <p:cNvSpPr>
            <a:spLocks noGrp="1"/>
          </p:cNvSpPr>
          <p:nvPr>
            <p:ph type="sldNum" sz="quarter" idx="12"/>
          </p:nvPr>
        </p:nvSpPr>
        <p:spPr/>
        <p:txBody>
          <a:bodyPr/>
          <a:lstStyle/>
          <a:p>
            <a:fld id="{67B4CE29-6554-4A3D-AFF4-5BC7E77D0C2D}" type="slidenum">
              <a:rPr kumimoji="1" lang="ja-JP" altLang="en-US" smtClean="0"/>
              <a:t>35</a:t>
            </a:fld>
            <a:endParaRPr kumimoji="1" lang="ja-JP" altLang="en-US"/>
          </a:p>
        </p:txBody>
      </p:sp>
    </p:spTree>
    <p:extLst>
      <p:ext uri="{BB962C8B-B14F-4D97-AF65-F5344CB8AC3E}">
        <p14:creationId xmlns:p14="http://schemas.microsoft.com/office/powerpoint/2010/main" val="852631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CA910-2721-41E2-AB01-A754C5CDB125}"/>
              </a:ext>
            </a:extLst>
          </p:cNvPr>
          <p:cNvSpPr>
            <a:spLocks noGrp="1"/>
          </p:cNvSpPr>
          <p:nvPr>
            <p:ph type="title"/>
          </p:nvPr>
        </p:nvSpPr>
        <p:spPr/>
        <p:txBody>
          <a:bodyPr/>
          <a:lstStyle/>
          <a:p>
            <a:r>
              <a:rPr kumimoji="1" lang="ja-JP" altLang="en-US" dirty="0"/>
              <a:t>現在取り組んでいること</a:t>
            </a:r>
          </a:p>
        </p:txBody>
      </p:sp>
      <p:sp>
        <p:nvSpPr>
          <p:cNvPr id="3" name="コンテンツ プレースホルダー 2">
            <a:extLst>
              <a:ext uri="{FF2B5EF4-FFF2-40B4-BE49-F238E27FC236}">
                <a16:creationId xmlns:a16="http://schemas.microsoft.com/office/drawing/2014/main" id="{6524A719-A4C2-4863-9B86-4CA1E6A73C27}"/>
              </a:ext>
            </a:extLst>
          </p:cNvPr>
          <p:cNvSpPr>
            <a:spLocks noGrp="1"/>
          </p:cNvSpPr>
          <p:nvPr>
            <p:ph idx="1"/>
          </p:nvPr>
        </p:nvSpPr>
        <p:spPr/>
        <p:txBody>
          <a:bodyPr anchor="ctr">
            <a:normAutofit/>
          </a:bodyPr>
          <a:lstStyle/>
          <a:p>
            <a:pPr marL="358775" indent="-358775">
              <a:buFont typeface="Wingdings" panose="05000000000000000000" pitchFamily="2" charset="2"/>
              <a:buChar char="Ø"/>
            </a:pPr>
            <a:r>
              <a:rPr kumimoji="1" lang="ja-JP" altLang="en-US" sz="2800" dirty="0">
                <a:latin typeface="+mn-ea"/>
              </a:rPr>
              <a:t>先行研究</a:t>
            </a:r>
            <a:r>
              <a:rPr lang="en-US" altLang="ja-JP" sz="2800" dirty="0">
                <a:latin typeface="+mn-ea"/>
              </a:rPr>
              <a:t>10</a:t>
            </a:r>
            <a:r>
              <a:rPr lang="ja-JP" altLang="en-US" sz="2800" dirty="0">
                <a:latin typeface="+mn-ea"/>
              </a:rPr>
              <a:t>件調査</a:t>
            </a:r>
            <a:endParaRPr kumimoji="1" lang="en-US" altLang="ja-JP" sz="2800" dirty="0">
              <a:latin typeface="+mn-ea"/>
            </a:endParaRPr>
          </a:p>
          <a:p>
            <a:pPr marL="358775" indent="-358775">
              <a:buFont typeface="Wingdings" panose="05000000000000000000" pitchFamily="2" charset="2"/>
              <a:buChar char="Ø"/>
            </a:pPr>
            <a:r>
              <a:rPr lang="ja-JP" altLang="en-US" sz="2800" dirty="0">
                <a:latin typeface="+mn-ea"/>
              </a:rPr>
              <a:t>クラスタリング上位</a:t>
            </a:r>
            <a:r>
              <a:rPr lang="en-US" altLang="ja-JP" sz="2800" dirty="0">
                <a:latin typeface="+mn-ea"/>
              </a:rPr>
              <a:t>n</a:t>
            </a:r>
            <a:r>
              <a:rPr lang="ja-JP" altLang="en-US" sz="2800" dirty="0">
                <a:latin typeface="+mn-ea"/>
              </a:rPr>
              <a:t>個を表示するプログラムパートの作成</a:t>
            </a:r>
            <a:endParaRPr lang="en-US" altLang="ja-JP" sz="2800" dirty="0">
              <a:latin typeface="+mn-ea"/>
            </a:endParaRPr>
          </a:p>
          <a:p>
            <a:pPr marL="365125" indent="-365125">
              <a:buFont typeface="Wingdings" panose="05000000000000000000" pitchFamily="2" charset="2"/>
              <a:buChar char="Ø"/>
            </a:pPr>
            <a:r>
              <a:rPr kumimoji="1" lang="ja-JP" altLang="en-US" sz="2800" dirty="0">
                <a:latin typeface="+mn-ea"/>
              </a:rPr>
              <a:t>特徴に含まれる意味情報がメトリックラーニング適応時に距離情報に変換されてしまうかの実験</a:t>
            </a:r>
            <a:endParaRPr kumimoji="1" lang="en-US" altLang="ja-JP" sz="2800" dirty="0">
              <a:latin typeface="+mn-ea"/>
            </a:endParaRPr>
          </a:p>
          <a:p>
            <a:pPr marL="365125" indent="-365125">
              <a:buFont typeface="Wingdings" panose="05000000000000000000" pitchFamily="2" charset="2"/>
              <a:buChar char="Ø"/>
            </a:pPr>
            <a:r>
              <a:rPr lang="ja-JP" altLang="en-US" sz="2800" dirty="0">
                <a:latin typeface="+mn-ea"/>
              </a:rPr>
              <a:t>オートエンコーダにメトリックラーニングを組み込むモデルの作成</a:t>
            </a:r>
            <a:endParaRPr kumimoji="1" lang="en-US" altLang="ja-JP" sz="2800" dirty="0">
              <a:latin typeface="+mn-ea"/>
            </a:endParaRPr>
          </a:p>
        </p:txBody>
      </p:sp>
      <p:sp>
        <p:nvSpPr>
          <p:cNvPr id="4" name="スライド番号プレースホルダー 3">
            <a:extLst>
              <a:ext uri="{FF2B5EF4-FFF2-40B4-BE49-F238E27FC236}">
                <a16:creationId xmlns:a16="http://schemas.microsoft.com/office/drawing/2014/main" id="{6CDBF418-67C8-414A-BAED-11ECD07E8B93}"/>
              </a:ext>
            </a:extLst>
          </p:cNvPr>
          <p:cNvSpPr>
            <a:spLocks noGrp="1"/>
          </p:cNvSpPr>
          <p:nvPr>
            <p:ph type="sldNum" sz="quarter" idx="12"/>
          </p:nvPr>
        </p:nvSpPr>
        <p:spPr/>
        <p:txBody>
          <a:bodyPr/>
          <a:lstStyle/>
          <a:p>
            <a:fld id="{67B4CE29-6554-4A3D-AFF4-5BC7E77D0C2D}" type="slidenum">
              <a:rPr kumimoji="1" lang="ja-JP" altLang="en-US" smtClean="0"/>
              <a:t>36</a:t>
            </a:fld>
            <a:endParaRPr kumimoji="1" lang="ja-JP" altLang="en-US"/>
          </a:p>
        </p:txBody>
      </p:sp>
    </p:spTree>
    <p:extLst>
      <p:ext uri="{BB962C8B-B14F-4D97-AF65-F5344CB8AC3E}">
        <p14:creationId xmlns:p14="http://schemas.microsoft.com/office/powerpoint/2010/main" val="3629621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7C81A-7D36-457A-8475-DA3F677BB697}"/>
              </a:ext>
            </a:extLst>
          </p:cNvPr>
          <p:cNvSpPr>
            <a:spLocks noGrp="1"/>
          </p:cNvSpPr>
          <p:nvPr>
            <p:ph type="title"/>
          </p:nvPr>
        </p:nvSpPr>
        <p:spPr/>
        <p:txBody>
          <a:bodyPr>
            <a:normAutofit/>
          </a:bodyPr>
          <a:lstStyle/>
          <a:p>
            <a:r>
              <a:rPr kumimoji="1" lang="ja-JP" altLang="en-US" sz="6000" dirty="0"/>
              <a:t>ご清聴ありがとうございました</a:t>
            </a:r>
          </a:p>
        </p:txBody>
      </p:sp>
      <p:sp>
        <p:nvSpPr>
          <p:cNvPr id="3" name="テキスト プレースホルダー 2">
            <a:extLst>
              <a:ext uri="{FF2B5EF4-FFF2-40B4-BE49-F238E27FC236}">
                <a16:creationId xmlns:a16="http://schemas.microsoft.com/office/drawing/2014/main" id="{AB643C17-E7CD-4CA5-8DE1-90BAD3C934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CBDE75-AC91-4BE1-8DFF-AB37A3DE05E4}"/>
              </a:ext>
            </a:extLst>
          </p:cNvPr>
          <p:cNvSpPr>
            <a:spLocks noGrp="1"/>
          </p:cNvSpPr>
          <p:nvPr>
            <p:ph type="sldNum" sz="quarter" idx="12"/>
          </p:nvPr>
        </p:nvSpPr>
        <p:spPr/>
        <p:txBody>
          <a:bodyPr/>
          <a:lstStyle/>
          <a:p>
            <a:fld id="{67B4CE29-6554-4A3D-AFF4-5BC7E77D0C2D}" type="slidenum">
              <a:rPr kumimoji="1" lang="ja-JP" altLang="en-US" smtClean="0"/>
              <a:t>37</a:t>
            </a:fld>
            <a:endParaRPr kumimoji="1" lang="ja-JP" altLang="en-US"/>
          </a:p>
        </p:txBody>
      </p:sp>
    </p:spTree>
    <p:extLst>
      <p:ext uri="{BB962C8B-B14F-4D97-AF65-F5344CB8AC3E}">
        <p14:creationId xmlns:p14="http://schemas.microsoft.com/office/powerpoint/2010/main" val="166658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7CE9A-5D16-FDD0-D22A-4EC4B2093195}"/>
              </a:ext>
            </a:extLst>
          </p:cNvPr>
          <p:cNvSpPr>
            <a:spLocks noGrp="1"/>
          </p:cNvSpPr>
          <p:nvPr>
            <p:ph type="title"/>
          </p:nvPr>
        </p:nvSpPr>
        <p:spPr/>
        <p:txBody>
          <a:bodyPr>
            <a:normAutofit/>
          </a:bodyPr>
          <a:lstStyle/>
          <a:p>
            <a:r>
              <a:rPr kumimoji="1" lang="en-US" altLang="ja-JP" dirty="0">
                <a:latin typeface="+mj-ea"/>
              </a:rPr>
              <a:t>Step-1</a:t>
            </a:r>
            <a:r>
              <a:rPr lang="ja-JP" altLang="en-US" dirty="0">
                <a:latin typeface="+mj-ea"/>
              </a:rPr>
              <a:t>：オートエンコーダの学習</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59D7B4A0-A4E2-C6A6-3293-EAB1293A980D}"/>
              </a:ext>
            </a:extLst>
          </p:cNvPr>
          <p:cNvSpPr>
            <a:spLocks noGrp="1"/>
          </p:cNvSpPr>
          <p:nvPr>
            <p:ph idx="1"/>
          </p:nvPr>
        </p:nvSpPr>
        <p:spPr>
          <a:xfrm>
            <a:off x="1220551" y="1404899"/>
            <a:ext cx="10414461" cy="1399413"/>
          </a:xfrm>
        </p:spPr>
        <p:txBody>
          <a:bodyPr anchor="ctr">
            <a:normAutofit/>
          </a:bodyPr>
          <a:lstStyle/>
          <a:p>
            <a:pPr marL="0" indent="0">
              <a:buNone/>
            </a:pPr>
            <a:r>
              <a:rPr kumimoji="1" lang="ja-JP" altLang="en-US" sz="3600" dirty="0">
                <a:latin typeface="Times New Roman" panose="02020603050405020304" pitchFamily="18" charset="0"/>
                <a:cs typeface="Times New Roman" panose="02020603050405020304" pitchFamily="18" charset="0"/>
              </a:rPr>
              <a:t>自然画像を用いてオートエンコーダを事前学習させる．</a:t>
            </a:r>
          </a:p>
        </p:txBody>
      </p:sp>
      <p:sp>
        <p:nvSpPr>
          <p:cNvPr id="4" name="スライド番号プレースホルダー 3">
            <a:extLst>
              <a:ext uri="{FF2B5EF4-FFF2-40B4-BE49-F238E27FC236}">
                <a16:creationId xmlns:a16="http://schemas.microsoft.com/office/drawing/2014/main" id="{126D18AF-A7D2-2A2A-2C36-FBC909AAC269}"/>
              </a:ext>
            </a:extLst>
          </p:cNvPr>
          <p:cNvSpPr>
            <a:spLocks noGrp="1"/>
          </p:cNvSpPr>
          <p:nvPr>
            <p:ph type="sldNum" sz="quarter" idx="12"/>
          </p:nvPr>
        </p:nvSpPr>
        <p:spPr/>
        <p:txBody>
          <a:bodyPr/>
          <a:lstStyle/>
          <a:p>
            <a:fld id="{CA1396DC-798B-45CA-9E8F-270F3373FB04}" type="slidenum">
              <a:rPr kumimoji="1" lang="ja-JP" altLang="en-US" smtClean="0"/>
              <a:t>38</a:t>
            </a:fld>
            <a:endParaRPr kumimoji="1" lang="ja-JP" altLang="en-US"/>
          </a:p>
        </p:txBody>
      </p:sp>
      <p:sp>
        <p:nvSpPr>
          <p:cNvPr id="28" name="テキスト ボックス 27">
            <a:extLst>
              <a:ext uri="{FF2B5EF4-FFF2-40B4-BE49-F238E27FC236}">
                <a16:creationId xmlns:a16="http://schemas.microsoft.com/office/drawing/2014/main" id="{738B74A4-E093-B6C9-03E9-87637711C811}"/>
              </a:ext>
            </a:extLst>
          </p:cNvPr>
          <p:cNvSpPr txBox="1"/>
          <p:nvPr/>
        </p:nvSpPr>
        <p:spPr>
          <a:xfrm>
            <a:off x="3285139" y="5282958"/>
            <a:ext cx="2033485" cy="461665"/>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latin typeface="ＭＳ ゴシック" panose="020B0609070205080204" pitchFamily="49" charset="-128"/>
                <a:ea typeface="ＭＳ ゴシック" panose="020B0609070205080204" pitchFamily="49" charset="-128"/>
                <a:cs typeface="Times New Roman" panose="02020603050405020304" pitchFamily="18" charset="0"/>
              </a:rPr>
              <a:t>エンコーダ</a:t>
            </a:r>
          </a:p>
        </p:txBody>
      </p:sp>
      <p:sp>
        <p:nvSpPr>
          <p:cNvPr id="26" name="テキスト ボックス 31">
            <a:extLst>
              <a:ext uri="{FF2B5EF4-FFF2-40B4-BE49-F238E27FC236}">
                <a16:creationId xmlns:a16="http://schemas.microsoft.com/office/drawing/2014/main" id="{D780F653-17CB-856C-D3A1-A479F358A6BD}"/>
              </a:ext>
            </a:extLst>
          </p:cNvPr>
          <p:cNvSpPr txBox="1"/>
          <p:nvPr/>
        </p:nvSpPr>
        <p:spPr>
          <a:xfrm>
            <a:off x="6757724" y="5361607"/>
            <a:ext cx="1829886" cy="461665"/>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latin typeface="ＭＳ ゴシック" panose="020B0609070205080204" pitchFamily="49" charset="-128"/>
                <a:ea typeface="ＭＳ ゴシック" panose="020B0609070205080204" pitchFamily="49" charset="-128"/>
                <a:cs typeface="Times New Roman" panose="02020603050405020304" pitchFamily="18" charset="0"/>
              </a:rPr>
              <a:t>デコーダ</a:t>
            </a:r>
          </a:p>
        </p:txBody>
      </p:sp>
      <p:sp>
        <p:nvSpPr>
          <p:cNvPr id="10" name="矢印: 右 9">
            <a:extLst>
              <a:ext uri="{FF2B5EF4-FFF2-40B4-BE49-F238E27FC236}">
                <a16:creationId xmlns:a16="http://schemas.microsoft.com/office/drawing/2014/main" id="{73536438-F157-86F7-13C0-DB33A32D0AC8}"/>
              </a:ext>
            </a:extLst>
          </p:cNvPr>
          <p:cNvSpPr/>
          <p:nvPr/>
        </p:nvSpPr>
        <p:spPr>
          <a:xfrm>
            <a:off x="5214640" y="3950033"/>
            <a:ext cx="395424" cy="611161"/>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11" name="矢印: 右 10">
            <a:extLst>
              <a:ext uri="{FF2B5EF4-FFF2-40B4-BE49-F238E27FC236}">
                <a16:creationId xmlns:a16="http://schemas.microsoft.com/office/drawing/2014/main" id="{1342AECD-5F72-5499-2C32-73F602192F6E}"/>
              </a:ext>
            </a:extLst>
          </p:cNvPr>
          <p:cNvSpPr/>
          <p:nvPr/>
        </p:nvSpPr>
        <p:spPr>
          <a:xfrm>
            <a:off x="6354737" y="3950033"/>
            <a:ext cx="395424" cy="611161"/>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a:latin typeface="ＭＳ ゴシック" panose="020B0609070205080204" pitchFamily="49" charset="-128"/>
              <a:ea typeface="ＭＳ ゴシック" panose="020B0609070205080204" pitchFamily="49" charset="-128"/>
            </a:endParaRPr>
          </a:p>
        </p:txBody>
      </p:sp>
      <p:sp>
        <p:nvSpPr>
          <p:cNvPr id="12" name="矢印: 右 11">
            <a:extLst>
              <a:ext uri="{FF2B5EF4-FFF2-40B4-BE49-F238E27FC236}">
                <a16:creationId xmlns:a16="http://schemas.microsoft.com/office/drawing/2014/main" id="{156B76DF-99F1-AE10-FA87-C837F9DEC31E}"/>
              </a:ext>
            </a:extLst>
          </p:cNvPr>
          <p:cNvSpPr/>
          <p:nvPr/>
        </p:nvSpPr>
        <p:spPr>
          <a:xfrm>
            <a:off x="8355795" y="3748221"/>
            <a:ext cx="463631" cy="11418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13" name="矢印: 右 12">
            <a:extLst>
              <a:ext uri="{FF2B5EF4-FFF2-40B4-BE49-F238E27FC236}">
                <a16:creationId xmlns:a16="http://schemas.microsoft.com/office/drawing/2014/main" id="{2717D3F2-E100-6B09-AA89-80533C8DBCA5}"/>
              </a:ext>
            </a:extLst>
          </p:cNvPr>
          <p:cNvSpPr/>
          <p:nvPr/>
        </p:nvSpPr>
        <p:spPr>
          <a:xfrm>
            <a:off x="2890605" y="3696223"/>
            <a:ext cx="510186" cy="10666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22" name="テキスト ボックス 63">
            <a:extLst>
              <a:ext uri="{FF2B5EF4-FFF2-40B4-BE49-F238E27FC236}">
                <a16:creationId xmlns:a16="http://schemas.microsoft.com/office/drawing/2014/main" id="{6593B852-E239-3557-6742-6559C75EFAF5}"/>
              </a:ext>
            </a:extLst>
          </p:cNvPr>
          <p:cNvSpPr txBox="1"/>
          <p:nvPr/>
        </p:nvSpPr>
        <p:spPr>
          <a:xfrm>
            <a:off x="1078691" y="5453101"/>
            <a:ext cx="1759367" cy="461665"/>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ＭＳ ゴシック" panose="020B0609070205080204" pitchFamily="49" charset="-128"/>
                <a:ea typeface="ＭＳ ゴシック" panose="020B0609070205080204" pitchFamily="49" charset="-128"/>
                <a:cs typeface="Times New Roman" panose="02020603050405020304" pitchFamily="18" charset="0"/>
              </a:rPr>
              <a:t>入力画像</a:t>
            </a:r>
          </a:p>
        </p:txBody>
      </p:sp>
      <p:sp>
        <p:nvSpPr>
          <p:cNvPr id="23" name="テキスト ボックス 64">
            <a:extLst>
              <a:ext uri="{FF2B5EF4-FFF2-40B4-BE49-F238E27FC236}">
                <a16:creationId xmlns:a16="http://schemas.microsoft.com/office/drawing/2014/main" id="{F952BEAB-CE2F-E095-8AF2-4213969E65E6}"/>
              </a:ext>
            </a:extLst>
          </p:cNvPr>
          <p:cNvSpPr txBox="1"/>
          <p:nvPr/>
        </p:nvSpPr>
        <p:spPr>
          <a:xfrm>
            <a:off x="8503045" y="5513791"/>
            <a:ext cx="2709438" cy="461665"/>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ＭＳ ゴシック" panose="020B0609070205080204" pitchFamily="49" charset="-128"/>
                <a:ea typeface="ＭＳ ゴシック" panose="020B0609070205080204" pitchFamily="49" charset="-128"/>
                <a:cs typeface="Times New Roman" panose="02020603050405020304" pitchFamily="18" charset="0"/>
              </a:rPr>
              <a:t>生成画像</a:t>
            </a:r>
          </a:p>
        </p:txBody>
      </p:sp>
      <p:sp>
        <p:nvSpPr>
          <p:cNvPr id="24" name="テキスト ボックス 65">
            <a:extLst>
              <a:ext uri="{FF2B5EF4-FFF2-40B4-BE49-F238E27FC236}">
                <a16:creationId xmlns:a16="http://schemas.microsoft.com/office/drawing/2014/main" id="{E8336960-C6DD-5A6E-4F1F-FA504379A0F6}"/>
              </a:ext>
            </a:extLst>
          </p:cNvPr>
          <p:cNvSpPr txBox="1"/>
          <p:nvPr/>
        </p:nvSpPr>
        <p:spPr>
          <a:xfrm>
            <a:off x="4683456" y="5744623"/>
            <a:ext cx="2709438" cy="461665"/>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ＭＳ ゴシック" panose="020B0609070205080204" pitchFamily="49" charset="-128"/>
                <a:ea typeface="ＭＳ ゴシック" panose="020B0609070205080204" pitchFamily="49" charset="-128"/>
                <a:cs typeface="Times New Roman" panose="02020603050405020304" pitchFamily="18" charset="0"/>
              </a:rPr>
              <a:t>画像特徴ベクトル</a:t>
            </a:r>
          </a:p>
        </p:txBody>
      </p:sp>
      <p:pic>
        <p:nvPicPr>
          <p:cNvPr id="34" name="table">
            <a:extLst>
              <a:ext uri="{FF2B5EF4-FFF2-40B4-BE49-F238E27FC236}">
                <a16:creationId xmlns:a16="http://schemas.microsoft.com/office/drawing/2014/main" id="{4A745CEC-0FFC-7CA1-0318-CAB679374DE7}"/>
              </a:ext>
            </a:extLst>
          </p:cNvPr>
          <p:cNvPicPr>
            <a:picLocks noChangeAspect="1"/>
          </p:cNvPicPr>
          <p:nvPr/>
        </p:nvPicPr>
        <p:blipFill>
          <a:blip r:embed="rId3"/>
          <a:stretch>
            <a:fillRect/>
          </a:stretch>
        </p:blipFill>
        <p:spPr>
          <a:xfrm>
            <a:off x="5828069" y="3372467"/>
            <a:ext cx="332265" cy="1893320"/>
          </a:xfrm>
          <a:prstGeom prst="rect">
            <a:avLst/>
          </a:prstGeom>
        </p:spPr>
      </p:pic>
      <p:sp>
        <p:nvSpPr>
          <p:cNvPr id="42" name="正方形/長方形 41">
            <a:extLst>
              <a:ext uri="{FF2B5EF4-FFF2-40B4-BE49-F238E27FC236}">
                <a16:creationId xmlns:a16="http://schemas.microsoft.com/office/drawing/2014/main" id="{1D47E6C8-EE78-457F-95F6-C9A0A0A67AEB}"/>
              </a:ext>
            </a:extLst>
          </p:cNvPr>
          <p:cNvSpPr/>
          <p:nvPr/>
        </p:nvSpPr>
        <p:spPr>
          <a:xfrm>
            <a:off x="1220550" y="3718075"/>
            <a:ext cx="1475651" cy="106662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56" name="正方形/長方形 55">
            <a:extLst>
              <a:ext uri="{FF2B5EF4-FFF2-40B4-BE49-F238E27FC236}">
                <a16:creationId xmlns:a16="http://schemas.microsoft.com/office/drawing/2014/main" id="{5440CFE9-F075-472F-9F23-E92D2298B36E}"/>
              </a:ext>
            </a:extLst>
          </p:cNvPr>
          <p:cNvSpPr/>
          <p:nvPr/>
        </p:nvSpPr>
        <p:spPr>
          <a:xfrm>
            <a:off x="9106906" y="3772583"/>
            <a:ext cx="1587103" cy="114181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7" name="台形 6">
            <a:extLst>
              <a:ext uri="{FF2B5EF4-FFF2-40B4-BE49-F238E27FC236}">
                <a16:creationId xmlns:a16="http://schemas.microsoft.com/office/drawing/2014/main" id="{F533F6A2-A91B-BD95-AE0D-2AAA88B04416}"/>
              </a:ext>
            </a:extLst>
          </p:cNvPr>
          <p:cNvSpPr/>
          <p:nvPr/>
        </p:nvSpPr>
        <p:spPr>
          <a:xfrm rot="5400000">
            <a:off x="3347728" y="3612026"/>
            <a:ext cx="1908308" cy="1235014"/>
          </a:xfrm>
          <a:prstGeom prst="trapezoid">
            <a:avLst>
              <a:gd name="adj" fmla="val 37396"/>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
        <p:nvSpPr>
          <p:cNvPr id="8" name="台形 7">
            <a:extLst>
              <a:ext uri="{FF2B5EF4-FFF2-40B4-BE49-F238E27FC236}">
                <a16:creationId xmlns:a16="http://schemas.microsoft.com/office/drawing/2014/main" id="{1BD9E81F-3100-63A1-C8BE-BC1BD4514AD9}"/>
              </a:ext>
            </a:extLst>
          </p:cNvPr>
          <p:cNvSpPr/>
          <p:nvPr/>
        </p:nvSpPr>
        <p:spPr>
          <a:xfrm rot="16200000">
            <a:off x="6594308" y="3632161"/>
            <a:ext cx="1908310" cy="1235017"/>
          </a:xfrm>
          <a:prstGeom prst="trapezoid">
            <a:avLst>
              <a:gd name="adj" fmla="val 37396"/>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06951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矢印: 五方向 22">
            <a:extLst>
              <a:ext uri="{FF2B5EF4-FFF2-40B4-BE49-F238E27FC236}">
                <a16:creationId xmlns:a16="http://schemas.microsoft.com/office/drawing/2014/main" id="{F3EC8231-0B4E-CA92-6418-CF63525AE4B6}"/>
              </a:ext>
            </a:extLst>
          </p:cNvPr>
          <p:cNvSpPr/>
          <p:nvPr/>
        </p:nvSpPr>
        <p:spPr>
          <a:xfrm>
            <a:off x="0" y="2804312"/>
            <a:ext cx="922633" cy="3425037"/>
          </a:xfrm>
          <a:prstGeom prst="homePlate">
            <a:avLst>
              <a:gd name="adj" fmla="val 100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93B54BA-EF23-9F17-0B16-2413C4744901}"/>
              </a:ext>
            </a:extLst>
          </p:cNvPr>
          <p:cNvSpPr>
            <a:spLocks noGrp="1"/>
          </p:cNvSpPr>
          <p:nvPr>
            <p:ph type="title"/>
          </p:nvPr>
        </p:nvSpPr>
        <p:spPr>
          <a:xfrm>
            <a:off x="922633" y="299782"/>
            <a:ext cx="10485120" cy="837522"/>
          </a:xfrm>
        </p:spPr>
        <p:txBody>
          <a:bodyPr>
            <a:noAutofit/>
          </a:bodyPr>
          <a:lstStyle/>
          <a:p>
            <a:r>
              <a:rPr kumimoji="1" lang="en-US" altLang="ja-JP" dirty="0">
                <a:latin typeface="+mj-ea"/>
              </a:rPr>
              <a:t>Step-2</a:t>
            </a:r>
            <a:r>
              <a:rPr kumimoji="1" lang="ja-JP" altLang="en-US" dirty="0">
                <a:latin typeface="+mj-ea"/>
              </a:rPr>
              <a:t>：</a:t>
            </a:r>
            <a:r>
              <a:rPr lang="ja-JP" altLang="en-US" dirty="0">
                <a:latin typeface="+mj-ea"/>
              </a:rPr>
              <a:t>画像特徴抽出</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C389678-D6CD-4DBC-5770-A09D406D5AE8}"/>
              </a:ext>
            </a:extLst>
          </p:cNvPr>
          <p:cNvSpPr>
            <a:spLocks noGrp="1"/>
          </p:cNvSpPr>
          <p:nvPr>
            <p:ph idx="1"/>
          </p:nvPr>
        </p:nvSpPr>
        <p:spPr>
          <a:xfrm>
            <a:off x="1097280" y="1275199"/>
            <a:ext cx="10058400" cy="1545901"/>
          </a:xfrm>
        </p:spPr>
        <p:txBody>
          <a:bodyPr anchor="ctr">
            <a:noAutofit/>
          </a:bodyPr>
          <a:lstStyle/>
          <a:p>
            <a:pPr marL="0" indent="0">
              <a:lnSpc>
                <a:spcPct val="100000"/>
              </a:lnSpc>
              <a:buNone/>
            </a:pPr>
            <a:r>
              <a:rPr lang="ja-JP" altLang="en-US" sz="3200" dirty="0"/>
              <a:t>事前学習済みオートエンコーダのエンコーダー部分を用いて，モニタリング画像を特徴ベクトルへ変換する．</a:t>
            </a:r>
            <a:endParaRPr kumimoji="1" lang="en-US" altLang="ja-JP" sz="3200" dirty="0"/>
          </a:p>
        </p:txBody>
      </p:sp>
      <p:sp>
        <p:nvSpPr>
          <p:cNvPr id="4" name="スライド番号プレースホルダー 3">
            <a:extLst>
              <a:ext uri="{FF2B5EF4-FFF2-40B4-BE49-F238E27FC236}">
                <a16:creationId xmlns:a16="http://schemas.microsoft.com/office/drawing/2014/main" id="{A9B0663C-EF95-F092-95E3-AA09DD14E62E}"/>
              </a:ext>
            </a:extLst>
          </p:cNvPr>
          <p:cNvSpPr>
            <a:spLocks noGrp="1"/>
          </p:cNvSpPr>
          <p:nvPr>
            <p:ph type="sldNum" sz="quarter" idx="12"/>
          </p:nvPr>
        </p:nvSpPr>
        <p:spPr/>
        <p:txBody>
          <a:bodyPr/>
          <a:lstStyle/>
          <a:p>
            <a:fld id="{CA1396DC-798B-45CA-9E8F-270F3373FB04}" type="slidenum">
              <a:rPr kumimoji="1" lang="ja-JP" altLang="en-US" smtClean="0"/>
              <a:t>39</a:t>
            </a:fld>
            <a:endParaRPr kumimoji="1" lang="ja-JP" altLang="en-US"/>
          </a:p>
        </p:txBody>
      </p:sp>
      <p:pic>
        <p:nvPicPr>
          <p:cNvPr id="6" name="table">
            <a:extLst>
              <a:ext uri="{FF2B5EF4-FFF2-40B4-BE49-F238E27FC236}">
                <a16:creationId xmlns:a16="http://schemas.microsoft.com/office/drawing/2014/main" id="{97906BBB-B35D-5DCC-4DCE-790C795BDBF8}"/>
              </a:ext>
            </a:extLst>
          </p:cNvPr>
          <p:cNvPicPr>
            <a:picLocks noChangeAspect="1"/>
          </p:cNvPicPr>
          <p:nvPr/>
        </p:nvPicPr>
        <p:blipFill>
          <a:blip r:embed="rId3"/>
          <a:stretch>
            <a:fillRect/>
          </a:stretch>
        </p:blipFill>
        <p:spPr>
          <a:xfrm>
            <a:off x="8474994" y="3570104"/>
            <a:ext cx="242779" cy="1766350"/>
          </a:xfrm>
          <a:prstGeom prst="rect">
            <a:avLst/>
          </a:prstGeom>
        </p:spPr>
      </p:pic>
      <p:sp>
        <p:nvSpPr>
          <p:cNvPr id="15" name="矢印: 右 14">
            <a:extLst>
              <a:ext uri="{FF2B5EF4-FFF2-40B4-BE49-F238E27FC236}">
                <a16:creationId xmlns:a16="http://schemas.microsoft.com/office/drawing/2014/main" id="{8D93EFF2-EFD9-FD9E-F0EC-B6C4B5173E60}"/>
              </a:ext>
            </a:extLst>
          </p:cNvPr>
          <p:cNvSpPr/>
          <p:nvPr/>
        </p:nvSpPr>
        <p:spPr>
          <a:xfrm>
            <a:off x="3925778" y="3780365"/>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7" name="矢印: 右 16">
            <a:extLst>
              <a:ext uri="{FF2B5EF4-FFF2-40B4-BE49-F238E27FC236}">
                <a16:creationId xmlns:a16="http://schemas.microsoft.com/office/drawing/2014/main" id="{7E0DC198-1266-D0E6-CAEC-F61838C114C2}"/>
              </a:ext>
            </a:extLst>
          </p:cNvPr>
          <p:cNvSpPr/>
          <p:nvPr/>
        </p:nvSpPr>
        <p:spPr>
          <a:xfrm>
            <a:off x="7411089" y="3775239"/>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pic>
        <p:nvPicPr>
          <p:cNvPr id="8" name="table">
            <a:extLst>
              <a:ext uri="{FF2B5EF4-FFF2-40B4-BE49-F238E27FC236}">
                <a16:creationId xmlns:a16="http://schemas.microsoft.com/office/drawing/2014/main" id="{FE97ED01-DC5D-9704-B63B-E026E11380AC}"/>
              </a:ext>
            </a:extLst>
          </p:cNvPr>
          <p:cNvPicPr>
            <a:picLocks noChangeAspect="1"/>
          </p:cNvPicPr>
          <p:nvPr/>
        </p:nvPicPr>
        <p:blipFill>
          <a:blip r:embed="rId4"/>
          <a:stretch>
            <a:fillRect/>
          </a:stretch>
        </p:blipFill>
        <p:spPr>
          <a:xfrm>
            <a:off x="8877003" y="3570104"/>
            <a:ext cx="242779" cy="1766350"/>
          </a:xfrm>
          <a:prstGeom prst="rect">
            <a:avLst/>
          </a:prstGeom>
        </p:spPr>
      </p:pic>
      <p:pic>
        <p:nvPicPr>
          <p:cNvPr id="9" name="table">
            <a:extLst>
              <a:ext uri="{FF2B5EF4-FFF2-40B4-BE49-F238E27FC236}">
                <a16:creationId xmlns:a16="http://schemas.microsoft.com/office/drawing/2014/main" id="{8AEC8901-C3D3-D7B5-C56A-BDF80D440C16}"/>
              </a:ext>
            </a:extLst>
          </p:cNvPr>
          <p:cNvPicPr>
            <a:picLocks noChangeAspect="1"/>
          </p:cNvPicPr>
          <p:nvPr/>
        </p:nvPicPr>
        <p:blipFill>
          <a:blip r:embed="rId5"/>
          <a:stretch>
            <a:fillRect/>
          </a:stretch>
        </p:blipFill>
        <p:spPr>
          <a:xfrm>
            <a:off x="9281992" y="3582143"/>
            <a:ext cx="242779" cy="1766350"/>
          </a:xfrm>
          <a:prstGeom prst="rect">
            <a:avLst/>
          </a:prstGeom>
        </p:spPr>
      </p:pic>
      <p:sp>
        <p:nvSpPr>
          <p:cNvPr id="11" name="テキスト ボックス 106">
            <a:extLst>
              <a:ext uri="{FF2B5EF4-FFF2-40B4-BE49-F238E27FC236}">
                <a16:creationId xmlns:a16="http://schemas.microsoft.com/office/drawing/2014/main" id="{40B3C44D-BFEA-DAB5-2ABF-C057C377C70D}"/>
              </a:ext>
            </a:extLst>
          </p:cNvPr>
          <p:cNvSpPr txBox="1"/>
          <p:nvPr/>
        </p:nvSpPr>
        <p:spPr>
          <a:xfrm>
            <a:off x="1506790" y="5443676"/>
            <a:ext cx="2562728" cy="387798"/>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画像集合</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テキスト ボックス 111">
            <a:extLst>
              <a:ext uri="{FF2B5EF4-FFF2-40B4-BE49-F238E27FC236}">
                <a16:creationId xmlns:a16="http://schemas.microsoft.com/office/drawing/2014/main" id="{57640C68-2FFF-97F8-D450-F5EAF2C6D742}"/>
              </a:ext>
            </a:extLst>
          </p:cNvPr>
          <p:cNvSpPr txBox="1"/>
          <p:nvPr/>
        </p:nvSpPr>
        <p:spPr>
          <a:xfrm>
            <a:off x="9524771" y="4260897"/>
            <a:ext cx="110799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t>・・・</a:t>
            </a:r>
          </a:p>
        </p:txBody>
      </p:sp>
      <p:sp>
        <p:nvSpPr>
          <p:cNvPr id="24" name="テキスト ボックス 105">
            <a:extLst>
              <a:ext uri="{FF2B5EF4-FFF2-40B4-BE49-F238E27FC236}">
                <a16:creationId xmlns:a16="http://schemas.microsoft.com/office/drawing/2014/main" id="{3B778427-1546-696A-6887-AFE3ECA9F22E}"/>
              </a:ext>
            </a:extLst>
          </p:cNvPr>
          <p:cNvSpPr txBox="1"/>
          <p:nvPr/>
        </p:nvSpPr>
        <p:spPr>
          <a:xfrm>
            <a:off x="4669693" y="5505525"/>
            <a:ext cx="2883403" cy="683264"/>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オートエンコーダの</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エンコーダ部分</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08D152AD-9781-42B0-ACC6-C813C1FA5A2E}"/>
              </a:ext>
            </a:extLst>
          </p:cNvPr>
          <p:cNvSpPr/>
          <p:nvPr/>
        </p:nvSpPr>
        <p:spPr>
          <a:xfrm>
            <a:off x="2407485" y="3644618"/>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7" name="正方形/長方形 26">
            <a:extLst>
              <a:ext uri="{FF2B5EF4-FFF2-40B4-BE49-F238E27FC236}">
                <a16:creationId xmlns:a16="http://schemas.microsoft.com/office/drawing/2014/main" id="{1C896964-7848-46AD-A4EA-C9532C228E24}"/>
              </a:ext>
            </a:extLst>
          </p:cNvPr>
          <p:cNvSpPr/>
          <p:nvPr/>
        </p:nvSpPr>
        <p:spPr>
          <a:xfrm>
            <a:off x="2248255" y="3764846"/>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8" name="正方形/長方形 27">
            <a:extLst>
              <a:ext uri="{FF2B5EF4-FFF2-40B4-BE49-F238E27FC236}">
                <a16:creationId xmlns:a16="http://schemas.microsoft.com/office/drawing/2014/main" id="{52D45A78-1153-41FF-B2EF-92039430A334}"/>
              </a:ext>
            </a:extLst>
          </p:cNvPr>
          <p:cNvSpPr/>
          <p:nvPr/>
        </p:nvSpPr>
        <p:spPr>
          <a:xfrm>
            <a:off x="2066244" y="3905259"/>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8" name="テキスト ボックス 65">
            <a:extLst>
              <a:ext uri="{FF2B5EF4-FFF2-40B4-BE49-F238E27FC236}">
                <a16:creationId xmlns:a16="http://schemas.microsoft.com/office/drawing/2014/main" id="{99CC0221-6367-429D-BA30-4A643BE17E0D}"/>
              </a:ext>
            </a:extLst>
          </p:cNvPr>
          <p:cNvSpPr txBox="1"/>
          <p:nvPr/>
        </p:nvSpPr>
        <p:spPr>
          <a:xfrm>
            <a:off x="8002895" y="5530163"/>
            <a:ext cx="2558193" cy="461665"/>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画像特徴</a:t>
            </a:r>
          </a:p>
        </p:txBody>
      </p:sp>
      <p:sp>
        <p:nvSpPr>
          <p:cNvPr id="5" name="台形 4">
            <a:extLst>
              <a:ext uri="{FF2B5EF4-FFF2-40B4-BE49-F238E27FC236}">
                <a16:creationId xmlns:a16="http://schemas.microsoft.com/office/drawing/2014/main" id="{CBD2AA61-3BAE-A8DE-BD24-041D82342E8F}"/>
              </a:ext>
            </a:extLst>
          </p:cNvPr>
          <p:cNvSpPr/>
          <p:nvPr/>
        </p:nvSpPr>
        <p:spPr>
          <a:xfrm rot="5400000">
            <a:off x="5191632" y="3703926"/>
            <a:ext cx="1908308" cy="1235014"/>
          </a:xfrm>
          <a:prstGeom prst="trapezoid">
            <a:avLst>
              <a:gd name="adj" fmla="val 37396"/>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2400" b="1"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66910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61644-7602-763E-77C9-8FE60ABE9965}"/>
              </a:ext>
            </a:extLst>
          </p:cNvPr>
          <p:cNvSpPr>
            <a:spLocks noGrp="1"/>
          </p:cNvSpPr>
          <p:nvPr>
            <p:ph type="title"/>
          </p:nvPr>
        </p:nvSpPr>
        <p:spPr>
          <a:xfrm>
            <a:off x="1097280" y="286603"/>
            <a:ext cx="10058400" cy="773763"/>
          </a:xfrm>
        </p:spPr>
        <p:txBody>
          <a:bodyPr>
            <a:normAutofit/>
          </a:bodyPr>
          <a:lstStyle/>
          <a:p>
            <a:r>
              <a:rPr lang="ja-JP" altLang="en-US" dirty="0"/>
              <a:t>研究目的</a:t>
            </a:r>
            <a:endParaRPr kumimoji="1" lang="ja-JP" altLang="en-US" dirty="0"/>
          </a:p>
        </p:txBody>
      </p:sp>
      <p:sp>
        <p:nvSpPr>
          <p:cNvPr id="3" name="スライド番号プレースホルダー 2">
            <a:extLst>
              <a:ext uri="{FF2B5EF4-FFF2-40B4-BE49-F238E27FC236}">
                <a16:creationId xmlns:a16="http://schemas.microsoft.com/office/drawing/2014/main" id="{142CD243-1637-F321-F738-5642CA6616B7}"/>
              </a:ext>
            </a:extLst>
          </p:cNvPr>
          <p:cNvSpPr>
            <a:spLocks noGrp="1"/>
          </p:cNvSpPr>
          <p:nvPr>
            <p:ph type="sldNum" sz="quarter" idx="12"/>
          </p:nvPr>
        </p:nvSpPr>
        <p:spPr/>
        <p:txBody>
          <a:bodyPr/>
          <a:lstStyle/>
          <a:p>
            <a:fld id="{67B4CE29-6554-4A3D-AFF4-5BC7E77D0C2D}" type="slidenum">
              <a:rPr kumimoji="1" lang="ja-JP" altLang="en-US" smtClean="0"/>
              <a:t>4</a:t>
            </a:fld>
            <a:endParaRPr kumimoji="1" lang="ja-JP" altLang="en-US"/>
          </a:p>
        </p:txBody>
      </p:sp>
      <p:sp>
        <p:nvSpPr>
          <p:cNvPr id="6" name="コンテンツ プレースホルダー 2">
            <a:extLst>
              <a:ext uri="{FF2B5EF4-FFF2-40B4-BE49-F238E27FC236}">
                <a16:creationId xmlns:a16="http://schemas.microsoft.com/office/drawing/2014/main" id="{FA8609DB-F83A-CD39-AFB3-70059A2727ED}"/>
              </a:ext>
            </a:extLst>
          </p:cNvPr>
          <p:cNvSpPr txBox="1">
            <a:spLocks/>
          </p:cNvSpPr>
          <p:nvPr/>
        </p:nvSpPr>
        <p:spPr>
          <a:xfrm>
            <a:off x="1097280" y="1298245"/>
            <a:ext cx="10058400" cy="4923661"/>
          </a:xfrm>
          <a:prstGeom prst="rect">
            <a:avLst/>
          </a:prstGeom>
        </p:spPr>
        <p:txBody>
          <a:bodyPr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446088" indent="-446088">
              <a:lnSpc>
                <a:spcPct val="100000"/>
              </a:lnSpc>
              <a:buFont typeface="Wingdings" panose="05000000000000000000" pitchFamily="2" charset="2"/>
              <a:buChar char="Ø"/>
            </a:pPr>
            <a:r>
              <a:rPr lang="ja-JP" altLang="en-US" sz="2800" dirty="0">
                <a:latin typeface="+mn-ea"/>
              </a:rPr>
              <a:t>提案手法を用いた計算量を削減したシーン検索を実装する．</a:t>
            </a:r>
            <a:endParaRPr lang="en-US" altLang="ja-JP" sz="2800" dirty="0">
              <a:latin typeface="+mn-ea"/>
            </a:endParaRPr>
          </a:p>
          <a:p>
            <a:pPr marL="446088" indent="-446088">
              <a:lnSpc>
                <a:spcPct val="100000"/>
              </a:lnSpc>
              <a:buFont typeface="Wingdings" panose="05000000000000000000" pitchFamily="2" charset="2"/>
              <a:buChar char="Ø"/>
            </a:pPr>
            <a:r>
              <a:rPr lang="en-US" altLang="ja-JP" sz="2800" dirty="0">
                <a:latin typeface="+mn-ea"/>
              </a:rPr>
              <a:t>IoT</a:t>
            </a:r>
            <a:r>
              <a:rPr lang="ja-JP" altLang="en-US" sz="2800" dirty="0">
                <a:latin typeface="+mn-ea"/>
              </a:rPr>
              <a:t>機器を用いた</a:t>
            </a:r>
            <a:r>
              <a:rPr lang="ja-JP" altLang="en-US" sz="2800" dirty="0">
                <a:solidFill>
                  <a:srgbClr val="C00000"/>
                </a:solidFill>
                <a:latin typeface="+mn-ea"/>
              </a:rPr>
              <a:t>多数の自然環境でのリアルタイムモニタリング</a:t>
            </a:r>
            <a:r>
              <a:rPr lang="ja-JP" altLang="en-US" sz="2800" dirty="0">
                <a:latin typeface="+mn-ea"/>
              </a:rPr>
              <a:t>を行う自然環境観測システムの構築を行う．</a:t>
            </a:r>
            <a:endParaRPr lang="en-US" altLang="ja-JP" sz="2800" dirty="0">
              <a:latin typeface="+mn-ea"/>
            </a:endParaRPr>
          </a:p>
          <a:p>
            <a:pPr marL="446088" indent="-446088">
              <a:lnSpc>
                <a:spcPct val="100000"/>
              </a:lnSpc>
              <a:buFont typeface="Wingdings" panose="05000000000000000000" pitchFamily="2" charset="2"/>
              <a:buChar char="Ø"/>
            </a:pPr>
            <a:endParaRPr lang="en-US" altLang="ja-JP" sz="2800" dirty="0">
              <a:latin typeface="+mn-ea"/>
            </a:endParaRPr>
          </a:p>
          <a:p>
            <a:pPr marL="446088" indent="-446088">
              <a:lnSpc>
                <a:spcPct val="100000"/>
              </a:lnSpc>
              <a:buFont typeface="Wingdings" panose="05000000000000000000" pitchFamily="2" charset="2"/>
              <a:buChar char="Ø"/>
            </a:pPr>
            <a:r>
              <a:rPr lang="ja-JP" altLang="en-US" sz="2800" dirty="0">
                <a:latin typeface="+mn-ea"/>
              </a:rPr>
              <a:t>提案手法の実現可能性の評価を行う．</a:t>
            </a:r>
            <a:endParaRPr lang="en-US" altLang="ja-JP" sz="2800" dirty="0">
              <a:latin typeface="+mn-ea"/>
            </a:endParaRPr>
          </a:p>
          <a:p>
            <a:pPr marL="446088" indent="-446088">
              <a:lnSpc>
                <a:spcPct val="100000"/>
              </a:lnSpc>
              <a:buFont typeface="Wingdings" panose="05000000000000000000" pitchFamily="2" charset="2"/>
              <a:buChar char="Ø"/>
            </a:pPr>
            <a:r>
              <a:rPr lang="ja-JP" altLang="en-US" sz="2800" dirty="0">
                <a:latin typeface="+mn-ea"/>
              </a:rPr>
              <a:t>提案手法を用いた自然環境観測システムの実現可能性を評価する．</a:t>
            </a:r>
            <a:endParaRPr lang="en-US" altLang="ja-JP" sz="2800" dirty="0">
              <a:latin typeface="+mn-ea"/>
            </a:endParaRPr>
          </a:p>
        </p:txBody>
      </p:sp>
    </p:spTree>
    <p:extLst>
      <p:ext uri="{BB962C8B-B14F-4D97-AF65-F5344CB8AC3E}">
        <p14:creationId xmlns:p14="http://schemas.microsoft.com/office/powerpoint/2010/main" val="647731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矢印: 五方向 24">
            <a:extLst>
              <a:ext uri="{FF2B5EF4-FFF2-40B4-BE49-F238E27FC236}">
                <a16:creationId xmlns:a16="http://schemas.microsoft.com/office/drawing/2014/main" id="{841E8A86-82F0-55F3-FFB5-C9EA6589540C}"/>
              </a:ext>
            </a:extLst>
          </p:cNvPr>
          <p:cNvSpPr/>
          <p:nvPr/>
        </p:nvSpPr>
        <p:spPr>
          <a:xfrm>
            <a:off x="10191284" y="2804312"/>
            <a:ext cx="2000716" cy="3425037"/>
          </a:xfrm>
          <a:prstGeom prst="homePlate">
            <a:avLst>
              <a:gd name="adj" fmla="val 0"/>
            </a:avLst>
          </a:prstGeom>
          <a:solidFill>
            <a:srgbClr val="A3C7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五方向 21">
            <a:extLst>
              <a:ext uri="{FF2B5EF4-FFF2-40B4-BE49-F238E27FC236}">
                <a16:creationId xmlns:a16="http://schemas.microsoft.com/office/drawing/2014/main" id="{A9885DFC-F91E-34AE-22D7-2E8B8609DE9B}"/>
              </a:ext>
            </a:extLst>
          </p:cNvPr>
          <p:cNvSpPr/>
          <p:nvPr/>
        </p:nvSpPr>
        <p:spPr>
          <a:xfrm>
            <a:off x="-1" y="2806472"/>
            <a:ext cx="12192001" cy="3425037"/>
          </a:xfrm>
          <a:prstGeom prst="homePlate">
            <a:avLst>
              <a:gd name="adj" fmla="val 38934"/>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五方向 22">
            <a:extLst>
              <a:ext uri="{FF2B5EF4-FFF2-40B4-BE49-F238E27FC236}">
                <a16:creationId xmlns:a16="http://schemas.microsoft.com/office/drawing/2014/main" id="{F3EC8231-0B4E-CA92-6418-CF63525AE4B6}"/>
              </a:ext>
            </a:extLst>
          </p:cNvPr>
          <p:cNvSpPr/>
          <p:nvPr/>
        </p:nvSpPr>
        <p:spPr>
          <a:xfrm>
            <a:off x="0" y="2804312"/>
            <a:ext cx="922633" cy="3425037"/>
          </a:xfrm>
          <a:prstGeom prst="homePlate">
            <a:avLst>
              <a:gd name="adj" fmla="val 10000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93B54BA-EF23-9F17-0B16-2413C4744901}"/>
              </a:ext>
            </a:extLst>
          </p:cNvPr>
          <p:cNvSpPr>
            <a:spLocks noGrp="1"/>
          </p:cNvSpPr>
          <p:nvPr>
            <p:ph type="title"/>
          </p:nvPr>
        </p:nvSpPr>
        <p:spPr>
          <a:xfrm>
            <a:off x="922633" y="299782"/>
            <a:ext cx="10485120" cy="837522"/>
          </a:xfrm>
        </p:spPr>
        <p:txBody>
          <a:bodyPr>
            <a:noAutofit/>
          </a:bodyPr>
          <a:lstStyle/>
          <a:p>
            <a:r>
              <a:rPr kumimoji="1" lang="en-US" altLang="ja-JP" dirty="0">
                <a:latin typeface="+mj-ea"/>
              </a:rPr>
              <a:t>Step-2</a:t>
            </a:r>
            <a:r>
              <a:rPr kumimoji="1" lang="ja-JP" altLang="en-US" dirty="0">
                <a:latin typeface="+mj-ea"/>
              </a:rPr>
              <a:t>：</a:t>
            </a:r>
            <a:r>
              <a:rPr lang="ja-JP" altLang="en-US" dirty="0">
                <a:latin typeface="+mj-ea"/>
              </a:rPr>
              <a:t>画像特徴抽出</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C389678-D6CD-4DBC-5770-A09D406D5AE8}"/>
              </a:ext>
            </a:extLst>
          </p:cNvPr>
          <p:cNvSpPr>
            <a:spLocks noGrp="1"/>
          </p:cNvSpPr>
          <p:nvPr>
            <p:ph idx="1"/>
          </p:nvPr>
        </p:nvSpPr>
        <p:spPr>
          <a:xfrm>
            <a:off x="1097280" y="1275199"/>
            <a:ext cx="10058400" cy="1545901"/>
          </a:xfrm>
        </p:spPr>
        <p:txBody>
          <a:bodyPr anchor="ctr">
            <a:noAutofit/>
          </a:bodyPr>
          <a:lstStyle/>
          <a:p>
            <a:pPr marL="0" indent="0">
              <a:lnSpc>
                <a:spcPct val="100000"/>
              </a:lnSpc>
              <a:buNone/>
            </a:pPr>
            <a:r>
              <a:rPr lang="ja-JP" altLang="en-US" sz="3200" dirty="0"/>
              <a:t>事前学習済みオートエンコーダのエンコーダー部分を用いて，モニタリング画像を特徴ベクトルへ変換する．</a:t>
            </a:r>
            <a:endParaRPr kumimoji="1" lang="en-US" altLang="ja-JP" sz="3200" dirty="0"/>
          </a:p>
        </p:txBody>
      </p:sp>
      <p:sp>
        <p:nvSpPr>
          <p:cNvPr id="4" name="スライド番号プレースホルダー 3">
            <a:extLst>
              <a:ext uri="{FF2B5EF4-FFF2-40B4-BE49-F238E27FC236}">
                <a16:creationId xmlns:a16="http://schemas.microsoft.com/office/drawing/2014/main" id="{A9B0663C-EF95-F092-95E3-AA09DD14E62E}"/>
              </a:ext>
            </a:extLst>
          </p:cNvPr>
          <p:cNvSpPr>
            <a:spLocks noGrp="1"/>
          </p:cNvSpPr>
          <p:nvPr>
            <p:ph type="sldNum" sz="quarter" idx="12"/>
          </p:nvPr>
        </p:nvSpPr>
        <p:spPr/>
        <p:txBody>
          <a:bodyPr/>
          <a:lstStyle/>
          <a:p>
            <a:fld id="{CA1396DC-798B-45CA-9E8F-270F3373FB04}" type="slidenum">
              <a:rPr kumimoji="1" lang="ja-JP" altLang="en-US" smtClean="0"/>
              <a:t>40</a:t>
            </a:fld>
            <a:endParaRPr kumimoji="1" lang="ja-JP" altLang="en-US"/>
          </a:p>
        </p:txBody>
      </p:sp>
      <p:pic>
        <p:nvPicPr>
          <p:cNvPr id="6" name="table">
            <a:extLst>
              <a:ext uri="{FF2B5EF4-FFF2-40B4-BE49-F238E27FC236}">
                <a16:creationId xmlns:a16="http://schemas.microsoft.com/office/drawing/2014/main" id="{97906BBB-B35D-5DCC-4DCE-790C795BDBF8}"/>
              </a:ext>
            </a:extLst>
          </p:cNvPr>
          <p:cNvPicPr>
            <a:picLocks noChangeAspect="1"/>
          </p:cNvPicPr>
          <p:nvPr/>
        </p:nvPicPr>
        <p:blipFill>
          <a:blip r:embed="rId3"/>
          <a:stretch>
            <a:fillRect/>
          </a:stretch>
        </p:blipFill>
        <p:spPr>
          <a:xfrm>
            <a:off x="8474994" y="3570104"/>
            <a:ext cx="242779" cy="1766350"/>
          </a:xfrm>
          <a:prstGeom prst="rect">
            <a:avLst/>
          </a:prstGeom>
        </p:spPr>
      </p:pic>
      <p:sp>
        <p:nvSpPr>
          <p:cNvPr id="15" name="矢印: 右 14">
            <a:extLst>
              <a:ext uri="{FF2B5EF4-FFF2-40B4-BE49-F238E27FC236}">
                <a16:creationId xmlns:a16="http://schemas.microsoft.com/office/drawing/2014/main" id="{8D93EFF2-EFD9-FD9E-F0EC-B6C4B5173E60}"/>
              </a:ext>
            </a:extLst>
          </p:cNvPr>
          <p:cNvSpPr/>
          <p:nvPr/>
        </p:nvSpPr>
        <p:spPr>
          <a:xfrm>
            <a:off x="3925778" y="3780365"/>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7" name="矢印: 右 16">
            <a:extLst>
              <a:ext uri="{FF2B5EF4-FFF2-40B4-BE49-F238E27FC236}">
                <a16:creationId xmlns:a16="http://schemas.microsoft.com/office/drawing/2014/main" id="{7E0DC198-1266-D0E6-CAEC-F61838C114C2}"/>
              </a:ext>
            </a:extLst>
          </p:cNvPr>
          <p:cNvSpPr/>
          <p:nvPr/>
        </p:nvSpPr>
        <p:spPr>
          <a:xfrm>
            <a:off x="7411089" y="3775239"/>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pic>
        <p:nvPicPr>
          <p:cNvPr id="8" name="table">
            <a:extLst>
              <a:ext uri="{FF2B5EF4-FFF2-40B4-BE49-F238E27FC236}">
                <a16:creationId xmlns:a16="http://schemas.microsoft.com/office/drawing/2014/main" id="{FE97ED01-DC5D-9704-B63B-E026E11380AC}"/>
              </a:ext>
            </a:extLst>
          </p:cNvPr>
          <p:cNvPicPr>
            <a:picLocks noChangeAspect="1"/>
          </p:cNvPicPr>
          <p:nvPr/>
        </p:nvPicPr>
        <p:blipFill>
          <a:blip r:embed="rId4"/>
          <a:stretch>
            <a:fillRect/>
          </a:stretch>
        </p:blipFill>
        <p:spPr>
          <a:xfrm>
            <a:off x="8877003" y="3570104"/>
            <a:ext cx="242779" cy="1766350"/>
          </a:xfrm>
          <a:prstGeom prst="rect">
            <a:avLst/>
          </a:prstGeom>
        </p:spPr>
      </p:pic>
      <p:pic>
        <p:nvPicPr>
          <p:cNvPr id="9" name="table">
            <a:extLst>
              <a:ext uri="{FF2B5EF4-FFF2-40B4-BE49-F238E27FC236}">
                <a16:creationId xmlns:a16="http://schemas.microsoft.com/office/drawing/2014/main" id="{8AEC8901-C3D3-D7B5-C56A-BDF80D440C16}"/>
              </a:ext>
            </a:extLst>
          </p:cNvPr>
          <p:cNvPicPr>
            <a:picLocks noChangeAspect="1"/>
          </p:cNvPicPr>
          <p:nvPr/>
        </p:nvPicPr>
        <p:blipFill>
          <a:blip r:embed="rId5"/>
          <a:stretch>
            <a:fillRect/>
          </a:stretch>
        </p:blipFill>
        <p:spPr>
          <a:xfrm>
            <a:off x="9281992" y="3582143"/>
            <a:ext cx="242779" cy="1766350"/>
          </a:xfrm>
          <a:prstGeom prst="rect">
            <a:avLst/>
          </a:prstGeom>
        </p:spPr>
      </p:pic>
      <p:sp>
        <p:nvSpPr>
          <p:cNvPr id="11" name="テキスト ボックス 106">
            <a:extLst>
              <a:ext uri="{FF2B5EF4-FFF2-40B4-BE49-F238E27FC236}">
                <a16:creationId xmlns:a16="http://schemas.microsoft.com/office/drawing/2014/main" id="{40B3C44D-BFEA-DAB5-2ABF-C057C377C70D}"/>
              </a:ext>
            </a:extLst>
          </p:cNvPr>
          <p:cNvSpPr txBox="1"/>
          <p:nvPr/>
        </p:nvSpPr>
        <p:spPr>
          <a:xfrm>
            <a:off x="1506790" y="5443676"/>
            <a:ext cx="2562728" cy="683264"/>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航空写真</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データセット</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テキスト ボックス 111">
            <a:extLst>
              <a:ext uri="{FF2B5EF4-FFF2-40B4-BE49-F238E27FC236}">
                <a16:creationId xmlns:a16="http://schemas.microsoft.com/office/drawing/2014/main" id="{57640C68-2FFF-97F8-D450-F5EAF2C6D742}"/>
              </a:ext>
            </a:extLst>
          </p:cNvPr>
          <p:cNvSpPr txBox="1"/>
          <p:nvPr/>
        </p:nvSpPr>
        <p:spPr>
          <a:xfrm>
            <a:off x="9524771" y="4260897"/>
            <a:ext cx="110799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t>・・・</a:t>
            </a:r>
          </a:p>
        </p:txBody>
      </p:sp>
      <p:sp>
        <p:nvSpPr>
          <p:cNvPr id="24" name="テキスト ボックス 105">
            <a:extLst>
              <a:ext uri="{FF2B5EF4-FFF2-40B4-BE49-F238E27FC236}">
                <a16:creationId xmlns:a16="http://schemas.microsoft.com/office/drawing/2014/main" id="{3B778427-1546-696A-6887-AFE3ECA9F22E}"/>
              </a:ext>
            </a:extLst>
          </p:cNvPr>
          <p:cNvSpPr txBox="1"/>
          <p:nvPr/>
        </p:nvSpPr>
        <p:spPr>
          <a:xfrm>
            <a:off x="4669693" y="5505525"/>
            <a:ext cx="2883403" cy="683264"/>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オートエンコーダの</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80000"/>
              </a:lnSpc>
            </a:pP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エンコーダ部分</a:t>
            </a:r>
            <a:endPar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08D152AD-9781-42B0-ACC6-C813C1FA5A2E}"/>
              </a:ext>
            </a:extLst>
          </p:cNvPr>
          <p:cNvSpPr/>
          <p:nvPr/>
        </p:nvSpPr>
        <p:spPr>
          <a:xfrm>
            <a:off x="2407485" y="3644618"/>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7" name="正方形/長方形 26">
            <a:extLst>
              <a:ext uri="{FF2B5EF4-FFF2-40B4-BE49-F238E27FC236}">
                <a16:creationId xmlns:a16="http://schemas.microsoft.com/office/drawing/2014/main" id="{1C896964-7848-46AD-A4EA-C9532C228E24}"/>
              </a:ext>
            </a:extLst>
          </p:cNvPr>
          <p:cNvSpPr/>
          <p:nvPr/>
        </p:nvSpPr>
        <p:spPr>
          <a:xfrm>
            <a:off x="2248255" y="3764846"/>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28" name="正方形/長方形 27">
            <a:extLst>
              <a:ext uri="{FF2B5EF4-FFF2-40B4-BE49-F238E27FC236}">
                <a16:creationId xmlns:a16="http://schemas.microsoft.com/office/drawing/2014/main" id="{52D45A78-1153-41FF-B2EF-92039430A334}"/>
              </a:ext>
            </a:extLst>
          </p:cNvPr>
          <p:cNvSpPr/>
          <p:nvPr/>
        </p:nvSpPr>
        <p:spPr>
          <a:xfrm>
            <a:off x="2066244" y="3905259"/>
            <a:ext cx="1079798" cy="817303"/>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30" name="フローチャート: 処理 29">
            <a:extLst>
              <a:ext uri="{FF2B5EF4-FFF2-40B4-BE49-F238E27FC236}">
                <a16:creationId xmlns:a16="http://schemas.microsoft.com/office/drawing/2014/main" id="{76E237CA-C4AB-4C07-B92A-868C811BF98B}"/>
              </a:ext>
            </a:extLst>
          </p:cNvPr>
          <p:cNvSpPr/>
          <p:nvPr/>
        </p:nvSpPr>
        <p:spPr>
          <a:xfrm>
            <a:off x="5092763" y="3321620"/>
            <a:ext cx="481707" cy="2065874"/>
          </a:xfrm>
          <a:prstGeom prst="flowChartProcess">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Times New Roman" panose="02020603050405020304" pitchFamily="18" charset="0"/>
                <a:cs typeface="Times New Roman" panose="02020603050405020304" pitchFamily="18" charset="0"/>
              </a:rPr>
              <a:t>畳み込み層</a:t>
            </a:r>
          </a:p>
        </p:txBody>
      </p:sp>
      <p:sp>
        <p:nvSpPr>
          <p:cNvPr id="31" name="フローチャート: 処理 30">
            <a:extLst>
              <a:ext uri="{FF2B5EF4-FFF2-40B4-BE49-F238E27FC236}">
                <a16:creationId xmlns:a16="http://schemas.microsoft.com/office/drawing/2014/main" id="{05B5F28B-7BE7-41AC-B522-E3A8FC7C3E8D}"/>
              </a:ext>
            </a:extLst>
          </p:cNvPr>
          <p:cNvSpPr/>
          <p:nvPr/>
        </p:nvSpPr>
        <p:spPr>
          <a:xfrm>
            <a:off x="6355499" y="3604480"/>
            <a:ext cx="464262" cy="1493546"/>
          </a:xfrm>
          <a:prstGeom prst="flowChartProcess">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Times New Roman" panose="02020603050405020304" pitchFamily="18" charset="0"/>
                <a:cs typeface="Times New Roman" panose="02020603050405020304" pitchFamily="18" charset="0"/>
              </a:rPr>
              <a:t>全結合層</a:t>
            </a:r>
          </a:p>
        </p:txBody>
      </p:sp>
      <p:sp>
        <p:nvSpPr>
          <p:cNvPr id="32" name="台形 31">
            <a:extLst>
              <a:ext uri="{FF2B5EF4-FFF2-40B4-BE49-F238E27FC236}">
                <a16:creationId xmlns:a16="http://schemas.microsoft.com/office/drawing/2014/main" id="{C8E4CF1D-7E27-4D2C-B3E7-47A40EF81FEA}"/>
              </a:ext>
            </a:extLst>
          </p:cNvPr>
          <p:cNvSpPr/>
          <p:nvPr/>
        </p:nvSpPr>
        <p:spPr>
          <a:xfrm rot="5400000">
            <a:off x="4934316" y="3960801"/>
            <a:ext cx="2065872" cy="778824"/>
          </a:xfrm>
          <a:prstGeom prst="trapezoid">
            <a:avLst>
              <a:gd name="adj" fmla="val 35921"/>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65">
            <a:extLst>
              <a:ext uri="{FF2B5EF4-FFF2-40B4-BE49-F238E27FC236}">
                <a16:creationId xmlns:a16="http://schemas.microsoft.com/office/drawing/2014/main" id="{99CC0221-6367-429D-BA30-4A643BE17E0D}"/>
              </a:ext>
            </a:extLst>
          </p:cNvPr>
          <p:cNvSpPr txBox="1"/>
          <p:nvPr/>
        </p:nvSpPr>
        <p:spPr>
          <a:xfrm>
            <a:off x="8002895" y="5530163"/>
            <a:ext cx="2558193" cy="461665"/>
          </a:xfrm>
          <a:prstGeom prst="rect">
            <a:avLst/>
          </a:prstGeom>
          <a:noFill/>
          <a:ln w="38100">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画像特徴ベクトル</a:t>
            </a:r>
          </a:p>
        </p:txBody>
      </p:sp>
    </p:spTree>
    <p:extLst>
      <p:ext uri="{BB962C8B-B14F-4D97-AF65-F5344CB8AC3E}">
        <p14:creationId xmlns:p14="http://schemas.microsoft.com/office/powerpoint/2010/main" val="373557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FD54BF-BA45-5500-3340-D5CFD064158D}"/>
              </a:ext>
            </a:extLst>
          </p:cNvPr>
          <p:cNvSpPr>
            <a:spLocks noGrp="1"/>
          </p:cNvSpPr>
          <p:nvPr>
            <p:ph type="title"/>
          </p:nvPr>
        </p:nvSpPr>
        <p:spPr/>
        <p:txBody>
          <a:bodyPr>
            <a:normAutofit fontScale="90000"/>
          </a:bodyPr>
          <a:lstStyle/>
          <a:p>
            <a:r>
              <a:rPr lang="ja-JP" altLang="en-US" dirty="0"/>
              <a:t>距離学習ニューラルネットワーク</a:t>
            </a:r>
            <a:r>
              <a:rPr kumimoji="1" lang="ja-JP" altLang="en-US" dirty="0"/>
              <a:t>における損失計算</a:t>
            </a:r>
          </a:p>
        </p:txBody>
      </p:sp>
      <p:sp>
        <p:nvSpPr>
          <p:cNvPr id="4" name="スライド番号プレースホルダー 3">
            <a:extLst>
              <a:ext uri="{FF2B5EF4-FFF2-40B4-BE49-F238E27FC236}">
                <a16:creationId xmlns:a16="http://schemas.microsoft.com/office/drawing/2014/main" id="{D56BE19A-FF03-B0B7-ACF7-85DB787272E4}"/>
              </a:ext>
            </a:extLst>
          </p:cNvPr>
          <p:cNvSpPr>
            <a:spLocks noGrp="1"/>
          </p:cNvSpPr>
          <p:nvPr>
            <p:ph type="sldNum" sz="quarter" idx="12"/>
          </p:nvPr>
        </p:nvSpPr>
        <p:spPr/>
        <p:txBody>
          <a:bodyPr/>
          <a:lstStyle/>
          <a:p>
            <a:fld id="{67B4CE29-6554-4A3D-AFF4-5BC7E77D0C2D}" type="slidenum">
              <a:rPr kumimoji="1" lang="ja-JP" altLang="en-US" smtClean="0"/>
              <a:t>41</a:t>
            </a:fld>
            <a:endParaRPr kumimoji="1" lang="ja-JP" altLang="en-US"/>
          </a:p>
        </p:txBody>
      </p:sp>
      <p:graphicFrame>
        <p:nvGraphicFramePr>
          <p:cNvPr id="5" name="表 4">
            <a:extLst>
              <a:ext uri="{FF2B5EF4-FFF2-40B4-BE49-F238E27FC236}">
                <a16:creationId xmlns:a16="http://schemas.microsoft.com/office/drawing/2014/main" id="{CE3EABA3-86F4-AE43-C8A8-76AB45DF614D}"/>
              </a:ext>
            </a:extLst>
          </p:cNvPr>
          <p:cNvGraphicFramePr>
            <a:graphicFrameLocks noGrp="1"/>
          </p:cNvGraphicFramePr>
          <p:nvPr>
            <p:extLst>
              <p:ext uri="{D42A27DB-BD31-4B8C-83A1-F6EECF244321}">
                <p14:modId xmlns:p14="http://schemas.microsoft.com/office/powerpoint/2010/main" val="1912773821"/>
              </p:ext>
            </p:extLst>
          </p:nvPr>
        </p:nvGraphicFramePr>
        <p:xfrm>
          <a:off x="1894115" y="1415856"/>
          <a:ext cx="221341" cy="1828800"/>
        </p:xfrm>
        <a:graphic>
          <a:graphicData uri="http://schemas.openxmlformats.org/drawingml/2006/table">
            <a:tbl>
              <a:tblPr firstRow="1" bandRow="1">
                <a:tableStyleId>{616DA210-FB5B-4158-B5E0-FEB733F419BA}</a:tableStyleId>
              </a:tblPr>
              <a:tblGrid>
                <a:gridCol w="221341">
                  <a:extLst>
                    <a:ext uri="{9D8B030D-6E8A-4147-A177-3AD203B41FA5}">
                      <a16:colId xmlns:a16="http://schemas.microsoft.com/office/drawing/2014/main" val="4159262726"/>
                    </a:ext>
                  </a:extLst>
                </a:gridCol>
              </a:tblGrid>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1661536"/>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3387891"/>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70633"/>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602609"/>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018243"/>
                  </a:ext>
                </a:extLst>
              </a:tr>
            </a:tbl>
          </a:graphicData>
        </a:graphic>
      </p:graphicFrame>
      <p:graphicFrame>
        <p:nvGraphicFramePr>
          <p:cNvPr id="6" name="表 5">
            <a:extLst>
              <a:ext uri="{FF2B5EF4-FFF2-40B4-BE49-F238E27FC236}">
                <a16:creationId xmlns:a16="http://schemas.microsoft.com/office/drawing/2014/main" id="{FC11F581-7C3B-4B75-8B6B-2CC1F48028A9}"/>
              </a:ext>
            </a:extLst>
          </p:cNvPr>
          <p:cNvGraphicFramePr>
            <a:graphicFrameLocks noGrp="1"/>
          </p:cNvGraphicFramePr>
          <p:nvPr>
            <p:extLst>
              <p:ext uri="{D42A27DB-BD31-4B8C-83A1-F6EECF244321}">
                <p14:modId xmlns:p14="http://schemas.microsoft.com/office/powerpoint/2010/main" val="2681129275"/>
              </p:ext>
            </p:extLst>
          </p:nvPr>
        </p:nvGraphicFramePr>
        <p:xfrm>
          <a:off x="1894115" y="3978694"/>
          <a:ext cx="221341" cy="1828800"/>
        </p:xfrm>
        <a:graphic>
          <a:graphicData uri="http://schemas.openxmlformats.org/drawingml/2006/table">
            <a:tbl>
              <a:tblPr firstRow="1" bandRow="1">
                <a:tableStyleId>{616DA210-FB5B-4158-B5E0-FEB733F419BA}</a:tableStyleId>
              </a:tblPr>
              <a:tblGrid>
                <a:gridCol w="221341">
                  <a:extLst>
                    <a:ext uri="{9D8B030D-6E8A-4147-A177-3AD203B41FA5}">
                      <a16:colId xmlns:a16="http://schemas.microsoft.com/office/drawing/2014/main" val="4159262726"/>
                    </a:ext>
                  </a:extLst>
                </a:gridCol>
              </a:tblGrid>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1661536"/>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3387891"/>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70633"/>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602609"/>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018243"/>
                  </a:ext>
                </a:extLst>
              </a:tr>
            </a:tbl>
          </a:graphicData>
        </a:graphic>
      </p:graphicFrame>
      <p:sp>
        <p:nvSpPr>
          <p:cNvPr id="7" name="テキスト ボックス 6">
            <a:extLst>
              <a:ext uri="{FF2B5EF4-FFF2-40B4-BE49-F238E27FC236}">
                <a16:creationId xmlns:a16="http://schemas.microsoft.com/office/drawing/2014/main" id="{9B8E768F-34BC-1655-9C99-9619CF8F5017}"/>
              </a:ext>
            </a:extLst>
          </p:cNvPr>
          <p:cNvSpPr txBox="1"/>
          <p:nvPr/>
        </p:nvSpPr>
        <p:spPr>
          <a:xfrm>
            <a:off x="1450787" y="3301183"/>
            <a:ext cx="1415772"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アンカー</a:t>
            </a:r>
          </a:p>
        </p:txBody>
      </p:sp>
      <p:sp>
        <p:nvSpPr>
          <p:cNvPr id="8" name="テキスト ボックス 7">
            <a:extLst>
              <a:ext uri="{FF2B5EF4-FFF2-40B4-BE49-F238E27FC236}">
                <a16:creationId xmlns:a16="http://schemas.microsoft.com/office/drawing/2014/main" id="{F349A788-A5F9-EE27-237A-3DF414EB8282}"/>
              </a:ext>
            </a:extLst>
          </p:cNvPr>
          <p:cNvSpPr txBox="1"/>
          <p:nvPr/>
        </p:nvSpPr>
        <p:spPr>
          <a:xfrm>
            <a:off x="1369143" y="5868112"/>
            <a:ext cx="1723549"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ポジティブ</a:t>
            </a:r>
          </a:p>
        </p:txBody>
      </p:sp>
      <p:sp>
        <p:nvSpPr>
          <p:cNvPr id="9" name="正方形/長方形 8">
            <a:extLst>
              <a:ext uri="{FF2B5EF4-FFF2-40B4-BE49-F238E27FC236}">
                <a16:creationId xmlns:a16="http://schemas.microsoft.com/office/drawing/2014/main" id="{59EF3034-DD51-E176-FB21-B60D9447DE2A}"/>
              </a:ext>
            </a:extLst>
          </p:cNvPr>
          <p:cNvSpPr/>
          <p:nvPr/>
        </p:nvSpPr>
        <p:spPr>
          <a:xfrm>
            <a:off x="3265714" y="2011289"/>
            <a:ext cx="1600201" cy="33800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b="1" dirty="0"/>
              <a:t>距離学習ニューラルネット</a:t>
            </a:r>
            <a:endParaRPr kumimoji="1" lang="en-US" altLang="ja-JP" sz="2400" b="1" dirty="0"/>
          </a:p>
          <a:p>
            <a:pPr algn="ctr"/>
            <a:r>
              <a:rPr kumimoji="1" lang="ja-JP" altLang="en-US" sz="2400" b="1" dirty="0"/>
              <a:t>ワーク</a:t>
            </a:r>
          </a:p>
        </p:txBody>
      </p:sp>
      <p:cxnSp>
        <p:nvCxnSpPr>
          <p:cNvPr id="12" name="直線矢印コネクタ 11">
            <a:extLst>
              <a:ext uri="{FF2B5EF4-FFF2-40B4-BE49-F238E27FC236}">
                <a16:creationId xmlns:a16="http://schemas.microsoft.com/office/drawing/2014/main" id="{A71848C1-251F-907C-4661-ACF6A63DBFC3}"/>
              </a:ext>
            </a:extLst>
          </p:cNvPr>
          <p:cNvCxnSpPr>
            <a:cxnSpLocks/>
          </p:cNvCxnSpPr>
          <p:nvPr/>
        </p:nvCxnSpPr>
        <p:spPr>
          <a:xfrm>
            <a:off x="2383971" y="4893094"/>
            <a:ext cx="8817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a:extLst>
              <a:ext uri="{FF2B5EF4-FFF2-40B4-BE49-F238E27FC236}">
                <a16:creationId xmlns:a16="http://schemas.microsoft.com/office/drawing/2014/main" id="{4A969686-8D61-F603-DD0C-DDA0660399B8}"/>
              </a:ext>
            </a:extLst>
          </p:cNvPr>
          <p:cNvCxnSpPr>
            <a:cxnSpLocks/>
          </p:cNvCxnSpPr>
          <p:nvPr/>
        </p:nvCxnSpPr>
        <p:spPr>
          <a:xfrm>
            <a:off x="2383970" y="2297564"/>
            <a:ext cx="88174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C63AC48E-2902-5C56-D689-E412DBCCB7C5}"/>
              </a:ext>
            </a:extLst>
          </p:cNvPr>
          <p:cNvCxnSpPr>
            <a:cxnSpLocks/>
          </p:cNvCxnSpPr>
          <p:nvPr/>
        </p:nvCxnSpPr>
        <p:spPr>
          <a:xfrm>
            <a:off x="4865915" y="2342533"/>
            <a:ext cx="87630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9DF1F1FA-97DB-6421-6576-9D98414C497D}"/>
              </a:ext>
            </a:extLst>
          </p:cNvPr>
          <p:cNvCxnSpPr>
            <a:cxnSpLocks/>
          </p:cNvCxnSpPr>
          <p:nvPr/>
        </p:nvCxnSpPr>
        <p:spPr>
          <a:xfrm>
            <a:off x="4865914" y="4893094"/>
            <a:ext cx="87630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31" name="表 30">
            <a:extLst>
              <a:ext uri="{FF2B5EF4-FFF2-40B4-BE49-F238E27FC236}">
                <a16:creationId xmlns:a16="http://schemas.microsoft.com/office/drawing/2014/main" id="{FE93A323-A437-1A44-7D70-6233DA15C5A4}"/>
              </a:ext>
            </a:extLst>
          </p:cNvPr>
          <p:cNvGraphicFramePr>
            <a:graphicFrameLocks noGrp="1"/>
          </p:cNvGraphicFramePr>
          <p:nvPr>
            <p:extLst>
              <p:ext uri="{D42A27DB-BD31-4B8C-83A1-F6EECF244321}">
                <p14:modId xmlns:p14="http://schemas.microsoft.com/office/powerpoint/2010/main" val="780958784"/>
              </p:ext>
            </p:extLst>
          </p:nvPr>
        </p:nvGraphicFramePr>
        <p:xfrm>
          <a:off x="5794832" y="1415856"/>
          <a:ext cx="221341" cy="1828800"/>
        </p:xfrm>
        <a:graphic>
          <a:graphicData uri="http://schemas.openxmlformats.org/drawingml/2006/table">
            <a:tbl>
              <a:tblPr firstRow="1" bandRow="1">
                <a:tableStyleId>{616DA210-FB5B-4158-B5E0-FEB733F419BA}</a:tableStyleId>
              </a:tblPr>
              <a:tblGrid>
                <a:gridCol w="221341">
                  <a:extLst>
                    <a:ext uri="{9D8B030D-6E8A-4147-A177-3AD203B41FA5}">
                      <a16:colId xmlns:a16="http://schemas.microsoft.com/office/drawing/2014/main" val="4159262726"/>
                    </a:ext>
                  </a:extLst>
                </a:gridCol>
              </a:tblGrid>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1661536"/>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3387891"/>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70633"/>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602609"/>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018243"/>
                  </a:ext>
                </a:extLst>
              </a:tr>
            </a:tbl>
          </a:graphicData>
        </a:graphic>
      </p:graphicFrame>
      <p:graphicFrame>
        <p:nvGraphicFramePr>
          <p:cNvPr id="32" name="表 31">
            <a:extLst>
              <a:ext uri="{FF2B5EF4-FFF2-40B4-BE49-F238E27FC236}">
                <a16:creationId xmlns:a16="http://schemas.microsoft.com/office/drawing/2014/main" id="{AE275B74-1437-3CD9-7284-BC78A19387EB}"/>
              </a:ext>
            </a:extLst>
          </p:cNvPr>
          <p:cNvGraphicFramePr>
            <a:graphicFrameLocks noGrp="1"/>
          </p:cNvGraphicFramePr>
          <p:nvPr>
            <p:extLst>
              <p:ext uri="{D42A27DB-BD31-4B8C-83A1-F6EECF244321}">
                <p14:modId xmlns:p14="http://schemas.microsoft.com/office/powerpoint/2010/main" val="3183020262"/>
              </p:ext>
            </p:extLst>
          </p:nvPr>
        </p:nvGraphicFramePr>
        <p:xfrm>
          <a:off x="5794832" y="3978694"/>
          <a:ext cx="221341" cy="1828800"/>
        </p:xfrm>
        <a:graphic>
          <a:graphicData uri="http://schemas.openxmlformats.org/drawingml/2006/table">
            <a:tbl>
              <a:tblPr firstRow="1" bandRow="1">
                <a:tableStyleId>{616DA210-FB5B-4158-B5E0-FEB733F419BA}</a:tableStyleId>
              </a:tblPr>
              <a:tblGrid>
                <a:gridCol w="221341">
                  <a:extLst>
                    <a:ext uri="{9D8B030D-6E8A-4147-A177-3AD203B41FA5}">
                      <a16:colId xmlns:a16="http://schemas.microsoft.com/office/drawing/2014/main" val="4159262726"/>
                    </a:ext>
                  </a:extLst>
                </a:gridCol>
              </a:tblGrid>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1661536"/>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3387891"/>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70633"/>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602609"/>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018243"/>
                  </a:ext>
                </a:extLst>
              </a:tr>
            </a:tbl>
          </a:graphicData>
        </a:graphic>
      </p:graphicFrame>
      <p:cxnSp>
        <p:nvCxnSpPr>
          <p:cNvPr id="39" name="コネクタ: カギ線 38">
            <a:extLst>
              <a:ext uri="{FF2B5EF4-FFF2-40B4-BE49-F238E27FC236}">
                <a16:creationId xmlns:a16="http://schemas.microsoft.com/office/drawing/2014/main" id="{B9E9DB69-9FA1-D80D-2C9D-391A18885839}"/>
              </a:ext>
            </a:extLst>
          </p:cNvPr>
          <p:cNvCxnSpPr>
            <a:cxnSpLocks/>
          </p:cNvCxnSpPr>
          <p:nvPr/>
        </p:nvCxnSpPr>
        <p:spPr>
          <a:xfrm>
            <a:off x="6096000" y="2297564"/>
            <a:ext cx="1611086" cy="140372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3FCB5660-59EE-C6F9-6B14-39B533F93A11}"/>
              </a:ext>
            </a:extLst>
          </p:cNvPr>
          <p:cNvCxnSpPr>
            <a:cxnSpLocks/>
          </p:cNvCxnSpPr>
          <p:nvPr/>
        </p:nvCxnSpPr>
        <p:spPr>
          <a:xfrm flipV="1">
            <a:off x="6096000" y="3701293"/>
            <a:ext cx="1611086" cy="119180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graphicFrame>
        <p:nvGraphicFramePr>
          <p:cNvPr id="44" name="表 43">
            <a:extLst>
              <a:ext uri="{FF2B5EF4-FFF2-40B4-BE49-F238E27FC236}">
                <a16:creationId xmlns:a16="http://schemas.microsoft.com/office/drawing/2014/main" id="{3CF9BECD-BAEC-758C-4A0F-072A88393652}"/>
              </a:ext>
            </a:extLst>
          </p:cNvPr>
          <p:cNvGraphicFramePr>
            <a:graphicFrameLocks noGrp="1"/>
          </p:cNvGraphicFramePr>
          <p:nvPr>
            <p:extLst>
              <p:ext uri="{D42A27DB-BD31-4B8C-83A1-F6EECF244321}">
                <p14:modId xmlns:p14="http://schemas.microsoft.com/office/powerpoint/2010/main" val="24046918"/>
              </p:ext>
            </p:extLst>
          </p:nvPr>
        </p:nvGraphicFramePr>
        <p:xfrm>
          <a:off x="7786913" y="2786893"/>
          <a:ext cx="221341" cy="1828800"/>
        </p:xfrm>
        <a:graphic>
          <a:graphicData uri="http://schemas.openxmlformats.org/drawingml/2006/table">
            <a:tbl>
              <a:tblPr firstRow="1" bandRow="1">
                <a:tableStyleId>{616DA210-FB5B-4158-B5E0-FEB733F419BA}</a:tableStyleId>
              </a:tblPr>
              <a:tblGrid>
                <a:gridCol w="221341">
                  <a:extLst>
                    <a:ext uri="{9D8B030D-6E8A-4147-A177-3AD203B41FA5}">
                      <a16:colId xmlns:a16="http://schemas.microsoft.com/office/drawing/2014/main" val="4159262726"/>
                    </a:ext>
                  </a:extLst>
                </a:gridCol>
              </a:tblGrid>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1661536"/>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3387891"/>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70633"/>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602609"/>
                  </a:ext>
                </a:extLst>
              </a:tr>
              <a:tr h="255957">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018243"/>
                  </a:ext>
                </a:extLst>
              </a:tr>
            </a:tbl>
          </a:graphicData>
        </a:graphic>
      </p:graphicFrame>
      <p:sp>
        <p:nvSpPr>
          <p:cNvPr id="45" name="テキスト ボックス 44">
            <a:extLst>
              <a:ext uri="{FF2B5EF4-FFF2-40B4-BE49-F238E27FC236}">
                <a16:creationId xmlns:a16="http://schemas.microsoft.com/office/drawing/2014/main" id="{21CBE5AE-A50F-BB94-B82B-0E80E6A2E3A1}"/>
              </a:ext>
            </a:extLst>
          </p:cNvPr>
          <p:cNvSpPr txBox="1"/>
          <p:nvPr/>
        </p:nvSpPr>
        <p:spPr>
          <a:xfrm>
            <a:off x="5490757" y="5868112"/>
            <a:ext cx="954107"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出力</a:t>
            </a:r>
            <a:r>
              <a:rPr kumimoji="1" lang="en-US" altLang="ja-JP" sz="2400" b="1" dirty="0">
                <a:latin typeface="ＭＳ 明朝" panose="02020609040205080304" pitchFamily="17" charset="-128"/>
                <a:ea typeface="ＭＳ 明朝" panose="02020609040205080304" pitchFamily="17" charset="-128"/>
              </a:rPr>
              <a:t>B</a:t>
            </a:r>
            <a:endParaRPr kumimoji="1" lang="ja-JP" altLang="en-US" sz="2400" b="1" dirty="0">
              <a:latin typeface="ＭＳ 明朝" panose="02020609040205080304" pitchFamily="17" charset="-128"/>
              <a:ea typeface="ＭＳ 明朝" panose="02020609040205080304" pitchFamily="17" charset="-128"/>
            </a:endParaRPr>
          </a:p>
        </p:txBody>
      </p:sp>
      <p:sp>
        <p:nvSpPr>
          <p:cNvPr id="46" name="テキスト ボックス 45">
            <a:extLst>
              <a:ext uri="{FF2B5EF4-FFF2-40B4-BE49-F238E27FC236}">
                <a16:creationId xmlns:a16="http://schemas.microsoft.com/office/drawing/2014/main" id="{E5D1EF0C-A70C-3934-F29C-6A1E245F60CF}"/>
              </a:ext>
            </a:extLst>
          </p:cNvPr>
          <p:cNvSpPr txBox="1"/>
          <p:nvPr/>
        </p:nvSpPr>
        <p:spPr>
          <a:xfrm>
            <a:off x="5492568" y="3375845"/>
            <a:ext cx="954107"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出力</a:t>
            </a:r>
            <a:r>
              <a:rPr kumimoji="1" lang="en-US" altLang="ja-JP" sz="2400" b="1" dirty="0">
                <a:latin typeface="ＭＳ 明朝" panose="02020609040205080304" pitchFamily="17" charset="-128"/>
                <a:ea typeface="ＭＳ 明朝" panose="02020609040205080304" pitchFamily="17" charset="-128"/>
              </a:rPr>
              <a:t>A</a:t>
            </a:r>
            <a:endParaRPr kumimoji="1" lang="ja-JP" altLang="en-US" sz="2400" b="1" dirty="0">
              <a:latin typeface="ＭＳ 明朝" panose="02020609040205080304" pitchFamily="17" charset="-128"/>
              <a:ea typeface="ＭＳ 明朝" panose="02020609040205080304" pitchFamily="17" charset="-128"/>
            </a:endParaRPr>
          </a:p>
        </p:txBody>
      </p:sp>
      <p:sp>
        <p:nvSpPr>
          <p:cNvPr id="47" name="テキスト ボックス 46">
            <a:extLst>
              <a:ext uri="{FF2B5EF4-FFF2-40B4-BE49-F238E27FC236}">
                <a16:creationId xmlns:a16="http://schemas.microsoft.com/office/drawing/2014/main" id="{443ED1A6-9050-D3B0-7F1D-96104E804F0D}"/>
              </a:ext>
            </a:extLst>
          </p:cNvPr>
          <p:cNvSpPr txBox="1"/>
          <p:nvPr/>
        </p:nvSpPr>
        <p:spPr>
          <a:xfrm>
            <a:off x="6972302" y="4803043"/>
            <a:ext cx="2031325" cy="830997"/>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出力</a:t>
            </a:r>
            <a:r>
              <a:rPr kumimoji="1" lang="en-US" altLang="ja-JP" sz="2400" b="1" dirty="0">
                <a:latin typeface="ＭＳ 明朝" panose="02020609040205080304" pitchFamily="17" charset="-128"/>
                <a:ea typeface="ＭＳ 明朝" panose="02020609040205080304" pitchFamily="17" charset="-128"/>
              </a:rPr>
              <a:t>A</a:t>
            </a:r>
            <a:r>
              <a:rPr kumimoji="1" lang="ja-JP" altLang="en-US" sz="2400" b="1" dirty="0">
                <a:latin typeface="ＭＳ 明朝" panose="02020609040205080304" pitchFamily="17" charset="-128"/>
                <a:ea typeface="ＭＳ 明朝" panose="02020609040205080304" pitchFamily="17" charset="-128"/>
              </a:rPr>
              <a:t>と出力</a:t>
            </a:r>
            <a:r>
              <a:rPr kumimoji="1" lang="en-US" altLang="ja-JP" sz="2400" b="1" dirty="0">
                <a:latin typeface="ＭＳ 明朝" panose="02020609040205080304" pitchFamily="17" charset="-128"/>
                <a:ea typeface="ＭＳ 明朝" panose="02020609040205080304" pitchFamily="17" charset="-128"/>
              </a:rPr>
              <a:t>B</a:t>
            </a:r>
          </a:p>
          <a:p>
            <a:r>
              <a:rPr kumimoji="1" lang="ja-JP" altLang="en-US" sz="2400" b="1" dirty="0">
                <a:latin typeface="ＭＳ 明朝" panose="02020609040205080304" pitchFamily="17" charset="-128"/>
                <a:ea typeface="ＭＳ 明朝" panose="02020609040205080304" pitchFamily="17" charset="-128"/>
              </a:rPr>
              <a:t>の類似度</a:t>
            </a:r>
          </a:p>
        </p:txBody>
      </p:sp>
      <p:sp>
        <p:nvSpPr>
          <p:cNvPr id="50" name="正方形/長方形 49">
            <a:extLst>
              <a:ext uri="{FF2B5EF4-FFF2-40B4-BE49-F238E27FC236}">
                <a16:creationId xmlns:a16="http://schemas.microsoft.com/office/drawing/2014/main" id="{EE97907F-F61A-8E7A-3056-9B2369B06DF7}"/>
              </a:ext>
            </a:extLst>
          </p:cNvPr>
          <p:cNvSpPr/>
          <p:nvPr/>
        </p:nvSpPr>
        <p:spPr>
          <a:xfrm>
            <a:off x="9617834" y="2237913"/>
            <a:ext cx="2002014" cy="3935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b="1" dirty="0"/>
              <a:t>ラベル集合</a:t>
            </a:r>
          </a:p>
        </p:txBody>
      </p:sp>
      <p:cxnSp>
        <p:nvCxnSpPr>
          <p:cNvPr id="59" name="コネクタ: カギ線 58">
            <a:extLst>
              <a:ext uri="{FF2B5EF4-FFF2-40B4-BE49-F238E27FC236}">
                <a16:creationId xmlns:a16="http://schemas.microsoft.com/office/drawing/2014/main" id="{C6DB252C-1B3A-327C-B1B0-023A5EB91679}"/>
              </a:ext>
            </a:extLst>
          </p:cNvPr>
          <p:cNvCxnSpPr>
            <a:cxnSpLocks/>
            <a:endCxn id="63" idx="1"/>
          </p:cNvCxnSpPr>
          <p:nvPr/>
        </p:nvCxnSpPr>
        <p:spPr>
          <a:xfrm>
            <a:off x="8040894" y="3701293"/>
            <a:ext cx="1391765" cy="1356580"/>
          </a:xfrm>
          <a:prstGeom prst="bentConnector3">
            <a:avLst>
              <a:gd name="adj1" fmla="val 73465"/>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D247F12F-4B77-394A-9999-6EA460C3858C}"/>
                  </a:ext>
                </a:extLst>
              </p:cNvPr>
              <p:cNvSpPr txBox="1"/>
              <p:nvPr/>
            </p:nvSpPr>
            <p:spPr>
              <a:xfrm>
                <a:off x="9432659" y="4611180"/>
                <a:ext cx="2514052" cy="893386"/>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1" i="1" smtClean="0">
                              <a:latin typeface="Cambria Math" panose="02040503050406030204" pitchFamily="18" charset="0"/>
                              <a:ea typeface="ＭＳ 明朝" panose="02020609040205080304" pitchFamily="17" charset="-128"/>
                            </a:rPr>
                          </m:ctrlPr>
                        </m:fPr>
                        <m:num>
                          <m:r>
                            <m:rPr>
                              <m:nor/>
                            </m:rPr>
                            <a:rPr kumimoji="1" lang="ja-JP" altLang="en-US" sz="2400" b="1" dirty="0">
                              <a:latin typeface="ＭＳ 明朝" panose="02020609040205080304" pitchFamily="17" charset="-128"/>
                              <a:ea typeface="ＭＳ 明朝" panose="02020609040205080304" pitchFamily="17" charset="-128"/>
                            </a:rPr>
                            <m:t>出力</m:t>
                          </m:r>
                          <m:r>
                            <a:rPr kumimoji="1" lang="en-US" altLang="ja-JP" sz="2400" b="1" i="1" dirty="0" smtClean="0">
                              <a:latin typeface="Cambria Math" panose="02040503050406030204" pitchFamily="18" charset="0"/>
                              <a:ea typeface="ＭＳ 明朝" panose="02020609040205080304" pitchFamily="17" charset="-128"/>
                            </a:rPr>
                            <m:t>𝑨</m:t>
                          </m:r>
                          <m:r>
                            <a:rPr kumimoji="1" lang="en-US" altLang="ja-JP" sz="2400" b="1" i="1" dirty="0" smtClean="0">
                              <a:latin typeface="Cambria Math" panose="02040503050406030204" pitchFamily="18" charset="0"/>
                              <a:ea typeface="ＭＳ 明朝" panose="02020609040205080304" pitchFamily="17" charset="-128"/>
                            </a:rPr>
                            <m:t>,</m:t>
                          </m:r>
                          <m:r>
                            <a:rPr kumimoji="1" lang="en-US" altLang="ja-JP" sz="2400" b="1" i="1" dirty="0" smtClean="0">
                              <a:latin typeface="Cambria Math" panose="02040503050406030204" pitchFamily="18" charset="0"/>
                              <a:ea typeface="ＭＳ 明朝" panose="02020609040205080304" pitchFamily="17" charset="-128"/>
                            </a:rPr>
                            <m:t>𝑩</m:t>
                          </m:r>
                          <m:r>
                            <a:rPr kumimoji="1" lang="ja-JP" altLang="en-US" sz="2400" b="1" i="1" dirty="0" smtClean="0">
                              <a:latin typeface="Cambria Math" panose="02040503050406030204" pitchFamily="18" charset="0"/>
                              <a:ea typeface="ＭＳ 明朝" panose="02020609040205080304" pitchFamily="17" charset="-128"/>
                            </a:rPr>
                            <m:t>の</m:t>
                          </m:r>
                          <m:r>
                            <a:rPr kumimoji="1" lang="ja-JP" altLang="en-US" sz="2400" b="1" i="1" smtClean="0">
                              <a:latin typeface="Cambria Math" panose="02040503050406030204" pitchFamily="18" charset="0"/>
                              <a:ea typeface="ＭＳ 明朝" panose="02020609040205080304" pitchFamily="17" charset="-128"/>
                            </a:rPr>
                            <m:t>類似度</m:t>
                          </m:r>
                        </m:num>
                        <m:den>
                          <m:r>
                            <a:rPr kumimoji="1" lang="en-US" altLang="ja-JP" sz="2400" b="1" i="1" smtClean="0">
                              <a:latin typeface="Cambria Math" panose="02040503050406030204" pitchFamily="18" charset="0"/>
                              <a:ea typeface="ＭＳ 明朝" panose="02020609040205080304" pitchFamily="17" charset="-128"/>
                            </a:rPr>
                            <m:t>𝑻𝒆𝒎𝒑𝒍𝒂𝒕𝒖𝒓𝒆</m:t>
                          </m:r>
                        </m:den>
                      </m:f>
                    </m:oMath>
                  </m:oMathPara>
                </a14:m>
                <a:endParaRPr kumimoji="1" lang="ja-JP" altLang="en-US" sz="2400" b="1" dirty="0">
                  <a:latin typeface="ＭＳ 明朝" panose="02020609040205080304" pitchFamily="17" charset="-128"/>
                  <a:ea typeface="ＭＳ 明朝" panose="02020609040205080304" pitchFamily="17" charset="-128"/>
                </a:endParaRPr>
              </a:p>
            </p:txBody>
          </p:sp>
        </mc:Choice>
        <mc:Fallback xmlns="">
          <p:sp>
            <p:nvSpPr>
              <p:cNvPr id="63" name="テキスト ボックス 62">
                <a:extLst>
                  <a:ext uri="{FF2B5EF4-FFF2-40B4-BE49-F238E27FC236}">
                    <a16:creationId xmlns:a16="http://schemas.microsoft.com/office/drawing/2014/main" id="{D247F12F-4B77-394A-9999-6EA460C3858C}"/>
                  </a:ext>
                </a:extLst>
              </p:cNvPr>
              <p:cNvSpPr txBox="1">
                <a:spLocks noRot="1" noChangeAspect="1" noMove="1" noResize="1" noEditPoints="1" noAdjustHandles="1" noChangeArrowheads="1" noChangeShapeType="1" noTextEdit="1"/>
              </p:cNvSpPr>
              <p:nvPr/>
            </p:nvSpPr>
            <p:spPr>
              <a:xfrm>
                <a:off x="9432659" y="4611180"/>
                <a:ext cx="2514052" cy="893386"/>
              </a:xfrm>
              <a:prstGeom prst="rect">
                <a:avLst/>
              </a:prstGeom>
              <a:blipFill>
                <a:blip r:embed="rId2"/>
                <a:stretch>
                  <a:fillRect/>
                </a:stretch>
              </a:blipFill>
              <a:ln>
                <a:solidFill>
                  <a:schemeClr val="tx1"/>
                </a:solidFill>
              </a:ln>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5D13B38F-A12D-D30D-3C6F-195B9564E9EF}"/>
              </a:ext>
            </a:extLst>
          </p:cNvPr>
          <p:cNvSpPr txBox="1"/>
          <p:nvPr/>
        </p:nvSpPr>
        <p:spPr>
          <a:xfrm>
            <a:off x="9907749" y="3441073"/>
            <a:ext cx="1422184" cy="461665"/>
          </a:xfrm>
          <a:prstGeom prst="rect">
            <a:avLst/>
          </a:prstGeom>
          <a:noFill/>
          <a:ln>
            <a:solidFill>
              <a:schemeClr val="tx1"/>
            </a:solidFill>
          </a:ln>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損失関数</a:t>
            </a:r>
          </a:p>
        </p:txBody>
      </p:sp>
      <p:cxnSp>
        <p:nvCxnSpPr>
          <p:cNvPr id="70" name="直線矢印コネクタ 69">
            <a:extLst>
              <a:ext uri="{FF2B5EF4-FFF2-40B4-BE49-F238E27FC236}">
                <a16:creationId xmlns:a16="http://schemas.microsoft.com/office/drawing/2014/main" id="{CF26416D-CE2D-15CC-2A0D-A79371D662B0}"/>
              </a:ext>
            </a:extLst>
          </p:cNvPr>
          <p:cNvCxnSpPr>
            <a:cxnSpLocks/>
          </p:cNvCxnSpPr>
          <p:nvPr/>
        </p:nvCxnSpPr>
        <p:spPr>
          <a:xfrm flipV="1">
            <a:off x="10689685" y="3978694"/>
            <a:ext cx="0" cy="6324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3" name="直線矢印コネクタ 72">
            <a:extLst>
              <a:ext uri="{FF2B5EF4-FFF2-40B4-BE49-F238E27FC236}">
                <a16:creationId xmlns:a16="http://schemas.microsoft.com/office/drawing/2014/main" id="{D04CF24B-6C88-F21D-BC82-23642E24513F}"/>
              </a:ext>
            </a:extLst>
          </p:cNvPr>
          <p:cNvCxnSpPr>
            <a:cxnSpLocks/>
          </p:cNvCxnSpPr>
          <p:nvPr/>
        </p:nvCxnSpPr>
        <p:spPr>
          <a:xfrm>
            <a:off x="10694357" y="2631455"/>
            <a:ext cx="0" cy="7359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8612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C7CAA-6FD5-4153-817A-F7822E1CB4CF}"/>
              </a:ext>
            </a:extLst>
          </p:cNvPr>
          <p:cNvSpPr>
            <a:spLocks noGrp="1"/>
          </p:cNvSpPr>
          <p:nvPr>
            <p:ph type="title"/>
          </p:nvPr>
        </p:nvSpPr>
        <p:spPr>
          <a:xfrm>
            <a:off x="663128" y="328172"/>
            <a:ext cx="11190205" cy="816983"/>
          </a:xfrm>
        </p:spPr>
        <p:txBody>
          <a:bodyPr>
            <a:normAutofit fontScale="90000"/>
          </a:bodyPr>
          <a:lstStyle/>
          <a:p>
            <a:r>
              <a:rPr lang="ja-JP" altLang="en-US" dirty="0"/>
              <a:t>提案手法</a:t>
            </a:r>
            <a:r>
              <a:rPr lang="en-US" altLang="ja-JP" dirty="0"/>
              <a:t>1</a:t>
            </a:r>
            <a:r>
              <a:rPr lang="ja-JP" altLang="en-US" dirty="0"/>
              <a:t>：オートエンコーダによるシステム実装</a:t>
            </a:r>
            <a:endParaRPr kumimoji="1" lang="ja-JP" altLang="en-US" dirty="0"/>
          </a:p>
        </p:txBody>
      </p:sp>
      <p:sp>
        <p:nvSpPr>
          <p:cNvPr id="4" name="スライド番号プレースホルダー 3">
            <a:extLst>
              <a:ext uri="{FF2B5EF4-FFF2-40B4-BE49-F238E27FC236}">
                <a16:creationId xmlns:a16="http://schemas.microsoft.com/office/drawing/2014/main" id="{A0FAB964-0E74-419C-99AA-0754B0B0AC8F}"/>
              </a:ext>
            </a:extLst>
          </p:cNvPr>
          <p:cNvSpPr>
            <a:spLocks noGrp="1"/>
          </p:cNvSpPr>
          <p:nvPr>
            <p:ph type="sldNum" sz="quarter" idx="12"/>
          </p:nvPr>
        </p:nvSpPr>
        <p:spPr/>
        <p:txBody>
          <a:bodyPr/>
          <a:lstStyle/>
          <a:p>
            <a:fld id="{67B4CE29-6554-4A3D-AFF4-5BC7E77D0C2D}" type="slidenum">
              <a:rPr kumimoji="1" lang="ja-JP" altLang="en-US" smtClean="0"/>
              <a:t>42</a:t>
            </a:fld>
            <a:endParaRPr kumimoji="1" lang="ja-JP" altLang="en-US"/>
          </a:p>
        </p:txBody>
      </p:sp>
      <p:pic>
        <p:nvPicPr>
          <p:cNvPr id="3" name="図 2" descr="ダイアグラム&#10;&#10;自動的に生成された説明">
            <a:extLst>
              <a:ext uri="{FF2B5EF4-FFF2-40B4-BE49-F238E27FC236}">
                <a16:creationId xmlns:a16="http://schemas.microsoft.com/office/drawing/2014/main" id="{C77322CA-539F-BE1A-FCDF-DB0CF96E0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62" y="1334283"/>
            <a:ext cx="7831688" cy="4894804"/>
          </a:xfrm>
          <a:prstGeom prst="rect">
            <a:avLst/>
          </a:prstGeom>
          <a:ln w="76200">
            <a:solidFill>
              <a:schemeClr val="accent5">
                <a:lumMod val="60000"/>
                <a:lumOff val="40000"/>
              </a:schemeClr>
            </a:solidFill>
          </a:ln>
        </p:spPr>
      </p:pic>
      <p:pic>
        <p:nvPicPr>
          <p:cNvPr id="6" name="図 5">
            <a:extLst>
              <a:ext uri="{FF2B5EF4-FFF2-40B4-BE49-F238E27FC236}">
                <a16:creationId xmlns:a16="http://schemas.microsoft.com/office/drawing/2014/main" id="{3678B190-DBC8-9252-580D-0CEB56C1693B}"/>
              </a:ext>
            </a:extLst>
          </p:cNvPr>
          <p:cNvPicPr>
            <a:picLocks noChangeAspect="1"/>
          </p:cNvPicPr>
          <p:nvPr/>
        </p:nvPicPr>
        <p:blipFill>
          <a:blip r:embed="rId3"/>
          <a:stretch>
            <a:fillRect/>
          </a:stretch>
        </p:blipFill>
        <p:spPr>
          <a:xfrm>
            <a:off x="8891965" y="1334283"/>
            <a:ext cx="2320518" cy="4936374"/>
          </a:xfrm>
          <a:prstGeom prst="rect">
            <a:avLst/>
          </a:prstGeom>
          <a:ln w="57150">
            <a:solidFill>
              <a:schemeClr val="accent5">
                <a:lumMod val="60000"/>
                <a:lumOff val="40000"/>
              </a:schemeClr>
            </a:solidFill>
          </a:ln>
        </p:spPr>
      </p:pic>
    </p:spTree>
    <p:extLst>
      <p:ext uri="{BB962C8B-B14F-4D97-AF65-F5344CB8AC3E}">
        <p14:creationId xmlns:p14="http://schemas.microsoft.com/office/powerpoint/2010/main" val="2065297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0189B-8F73-D32F-A3FD-8F2591BDDD3B}"/>
              </a:ext>
            </a:extLst>
          </p:cNvPr>
          <p:cNvSpPr>
            <a:spLocks noGrp="1"/>
          </p:cNvSpPr>
          <p:nvPr>
            <p:ph type="title"/>
          </p:nvPr>
        </p:nvSpPr>
        <p:spPr/>
        <p:txBody>
          <a:bodyPr/>
          <a:lstStyle/>
          <a:p>
            <a:r>
              <a:rPr kumimoji="1" lang="ja-JP" altLang="en-US" dirty="0"/>
              <a:t>作業１：データセットの作成</a:t>
            </a:r>
          </a:p>
        </p:txBody>
      </p:sp>
      <p:sp>
        <p:nvSpPr>
          <p:cNvPr id="3" name="コンテンツ プレースホルダー 2">
            <a:extLst>
              <a:ext uri="{FF2B5EF4-FFF2-40B4-BE49-F238E27FC236}">
                <a16:creationId xmlns:a16="http://schemas.microsoft.com/office/drawing/2014/main" id="{E60CE314-0811-5CA9-91FD-35CF2C4C6A6D}"/>
              </a:ext>
            </a:extLst>
          </p:cNvPr>
          <p:cNvSpPr>
            <a:spLocks noGrp="1"/>
          </p:cNvSpPr>
          <p:nvPr>
            <p:ph idx="1"/>
          </p:nvPr>
        </p:nvSpPr>
        <p:spPr>
          <a:xfrm>
            <a:off x="1097280" y="1229273"/>
            <a:ext cx="10058400" cy="2580913"/>
          </a:xfrm>
        </p:spPr>
        <p:txBody>
          <a:bodyPr>
            <a:normAutofit/>
          </a:bodyPr>
          <a:lstStyle/>
          <a:p>
            <a:pPr>
              <a:buFont typeface="Wingdings" panose="05000000000000000000" pitchFamily="2" charset="2"/>
              <a:buChar char="Ø"/>
            </a:pPr>
            <a:r>
              <a:rPr kumimoji="1" lang="ja-JP" altLang="en-US" sz="2800" dirty="0">
                <a:latin typeface="+mn-ea"/>
              </a:rPr>
              <a:t>ラベル：</a:t>
            </a:r>
            <a:r>
              <a:rPr lang="ja-JP" altLang="en-US" sz="2800" dirty="0">
                <a:latin typeface="+mn-ea"/>
              </a:rPr>
              <a:t>田畑</a:t>
            </a:r>
            <a:r>
              <a:rPr kumimoji="1" lang="ja-JP" altLang="en-US" sz="2800" dirty="0">
                <a:latin typeface="+mn-ea"/>
              </a:rPr>
              <a:t>，</a:t>
            </a:r>
            <a:r>
              <a:rPr lang="ja-JP" altLang="en-US" sz="2800" dirty="0">
                <a:latin typeface="+mn-ea"/>
              </a:rPr>
              <a:t>川（海を含む）</a:t>
            </a:r>
            <a:r>
              <a:rPr kumimoji="1" lang="ja-JP" altLang="en-US" sz="2800" dirty="0">
                <a:latin typeface="+mn-ea"/>
              </a:rPr>
              <a:t>，森，建物</a:t>
            </a:r>
            <a:endParaRPr lang="en-US" altLang="ja-JP" sz="2800" dirty="0">
              <a:latin typeface="+mn-ea"/>
            </a:endParaRPr>
          </a:p>
          <a:p>
            <a:pPr>
              <a:buFont typeface="Wingdings" panose="05000000000000000000" pitchFamily="2" charset="2"/>
              <a:buChar char="Ø"/>
            </a:pPr>
            <a:r>
              <a:rPr kumimoji="1" lang="ja-JP" altLang="en-US" sz="2800" dirty="0">
                <a:latin typeface="+mn-ea"/>
              </a:rPr>
              <a:t>ラベル付け優先順位：建物＞川＞</a:t>
            </a:r>
            <a:r>
              <a:rPr lang="ja-JP" altLang="en-US" sz="2800" dirty="0">
                <a:latin typeface="+mn-ea"/>
              </a:rPr>
              <a:t>田畑</a:t>
            </a:r>
            <a:r>
              <a:rPr kumimoji="1" lang="ja-JP" altLang="en-US" sz="2800" dirty="0">
                <a:latin typeface="+mn-ea"/>
              </a:rPr>
              <a:t>＞森</a:t>
            </a:r>
            <a:endParaRPr lang="en-US" altLang="ja-JP" sz="2800" dirty="0">
              <a:latin typeface="+mn-ea"/>
            </a:endParaRPr>
          </a:p>
          <a:p>
            <a:pPr lvl="1">
              <a:buFont typeface="Arial" panose="020B0604020202020204" pitchFamily="34" charset="0"/>
              <a:buChar char="•"/>
            </a:pPr>
            <a:r>
              <a:rPr kumimoji="1" lang="ja-JP" altLang="en-US" sz="2400" dirty="0">
                <a:latin typeface="+mn-ea"/>
              </a:rPr>
              <a:t>画像内には，複数のラベルをもつデータも含まれるため，優先順位をつけた</a:t>
            </a:r>
            <a:endParaRPr lang="en-US" altLang="ja-JP" sz="2800" dirty="0">
              <a:latin typeface="+mn-ea"/>
            </a:endParaRPr>
          </a:p>
          <a:p>
            <a:pPr>
              <a:buFont typeface="Wingdings" panose="05000000000000000000" pitchFamily="2" charset="2"/>
              <a:buChar char="Ø"/>
            </a:pPr>
            <a:r>
              <a:rPr lang="ja-JP" altLang="en-US" sz="2800" dirty="0">
                <a:latin typeface="+mn-ea"/>
              </a:rPr>
              <a:t>各データセット</a:t>
            </a:r>
            <a:r>
              <a:rPr lang="en-US" altLang="ja-JP" sz="2800" dirty="0">
                <a:latin typeface="+mn-ea"/>
              </a:rPr>
              <a:t>:144</a:t>
            </a:r>
            <a:r>
              <a:rPr lang="ja-JP" altLang="en-US" sz="2800" dirty="0">
                <a:latin typeface="+mn-ea"/>
              </a:rPr>
              <a:t>枚</a:t>
            </a:r>
            <a:endParaRPr lang="en-US" altLang="ja-JP" sz="2800" dirty="0">
              <a:latin typeface="+mn-ea"/>
            </a:endParaRPr>
          </a:p>
          <a:p>
            <a:pPr>
              <a:buFont typeface="Wingdings" panose="05000000000000000000" pitchFamily="2" charset="2"/>
              <a:buChar char="Ø"/>
            </a:pPr>
            <a:r>
              <a:rPr lang="ja-JP" altLang="en-US" sz="2800" dirty="0">
                <a:latin typeface="+mn-ea"/>
              </a:rPr>
              <a:t>合計：</a:t>
            </a:r>
            <a:r>
              <a:rPr lang="en-US" altLang="ja-JP" sz="2800" dirty="0">
                <a:latin typeface="+mn-ea"/>
              </a:rPr>
              <a:t>576</a:t>
            </a:r>
            <a:r>
              <a:rPr lang="ja-JP" altLang="en-US" sz="2800" dirty="0">
                <a:latin typeface="+mn-ea"/>
              </a:rPr>
              <a:t>枚</a:t>
            </a:r>
            <a:endParaRPr lang="en-US" altLang="ja-JP" sz="2800" dirty="0">
              <a:latin typeface="+mn-ea"/>
            </a:endParaRPr>
          </a:p>
        </p:txBody>
      </p:sp>
      <p:sp>
        <p:nvSpPr>
          <p:cNvPr id="4" name="スライド番号プレースホルダー 3">
            <a:extLst>
              <a:ext uri="{FF2B5EF4-FFF2-40B4-BE49-F238E27FC236}">
                <a16:creationId xmlns:a16="http://schemas.microsoft.com/office/drawing/2014/main" id="{F630F7A7-2E6F-3171-8BD0-733ACB85D037}"/>
              </a:ext>
            </a:extLst>
          </p:cNvPr>
          <p:cNvSpPr>
            <a:spLocks noGrp="1"/>
          </p:cNvSpPr>
          <p:nvPr>
            <p:ph type="sldNum" sz="quarter" idx="12"/>
          </p:nvPr>
        </p:nvSpPr>
        <p:spPr/>
        <p:txBody>
          <a:bodyPr/>
          <a:lstStyle/>
          <a:p>
            <a:fld id="{67B4CE29-6554-4A3D-AFF4-5BC7E77D0C2D}" type="slidenum">
              <a:rPr kumimoji="1" lang="ja-JP" altLang="en-US" smtClean="0"/>
              <a:t>43</a:t>
            </a:fld>
            <a:endParaRPr kumimoji="1" lang="ja-JP" altLang="en-US"/>
          </a:p>
        </p:txBody>
      </p:sp>
      <p:pic>
        <p:nvPicPr>
          <p:cNvPr id="10" name="図 9" descr="道路 が含まれている画像&#10;&#10;自動的に生成された説明">
            <a:extLst>
              <a:ext uri="{FF2B5EF4-FFF2-40B4-BE49-F238E27FC236}">
                <a16:creationId xmlns:a16="http://schemas.microsoft.com/office/drawing/2014/main" id="{075095CF-229F-4C31-D2CD-E6200AA04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324" y="3788225"/>
            <a:ext cx="1840502" cy="1840502"/>
          </a:xfrm>
          <a:prstGeom prst="rect">
            <a:avLst/>
          </a:prstGeom>
        </p:spPr>
      </p:pic>
      <p:pic>
        <p:nvPicPr>
          <p:cNvPr id="12" name="図 11" descr="山の絵&#10;&#10;中程度の精度で自動的に生成された説明">
            <a:extLst>
              <a:ext uri="{FF2B5EF4-FFF2-40B4-BE49-F238E27FC236}">
                <a16:creationId xmlns:a16="http://schemas.microsoft.com/office/drawing/2014/main" id="{C6AEE4A8-3FBB-93C0-775E-3B74D2A1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017" y="3795545"/>
            <a:ext cx="1840501" cy="1840501"/>
          </a:xfrm>
          <a:prstGeom prst="rect">
            <a:avLst/>
          </a:prstGeom>
        </p:spPr>
      </p:pic>
      <p:pic>
        <p:nvPicPr>
          <p:cNvPr id="14" name="図 13" descr="屋外, 動物, 水, 波 が含まれている画像&#10;&#10;自動的に生成された説明">
            <a:extLst>
              <a:ext uri="{FF2B5EF4-FFF2-40B4-BE49-F238E27FC236}">
                <a16:creationId xmlns:a16="http://schemas.microsoft.com/office/drawing/2014/main" id="{0AFD6161-0F7E-E334-3AB3-A35064024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710" y="3810186"/>
            <a:ext cx="1840501" cy="1840501"/>
          </a:xfrm>
          <a:prstGeom prst="rect">
            <a:avLst/>
          </a:prstGeom>
        </p:spPr>
      </p:pic>
      <p:pic>
        <p:nvPicPr>
          <p:cNvPr id="16" name="図 15" descr="レンガの壁&#10;&#10;中程度の精度で自動的に生成された説明">
            <a:extLst>
              <a:ext uri="{FF2B5EF4-FFF2-40B4-BE49-F238E27FC236}">
                <a16:creationId xmlns:a16="http://schemas.microsoft.com/office/drawing/2014/main" id="{47C920E6-3250-6A52-6DDA-F5EF587C8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9404" y="3810186"/>
            <a:ext cx="1840501" cy="1840501"/>
          </a:xfrm>
          <a:prstGeom prst="rect">
            <a:avLst/>
          </a:prstGeom>
        </p:spPr>
      </p:pic>
      <p:sp>
        <p:nvSpPr>
          <p:cNvPr id="17" name="コンテンツ プレースホルダー 2">
            <a:extLst>
              <a:ext uri="{FF2B5EF4-FFF2-40B4-BE49-F238E27FC236}">
                <a16:creationId xmlns:a16="http://schemas.microsoft.com/office/drawing/2014/main" id="{5B4DDBF3-3642-321A-43F9-C0D135D22052}"/>
              </a:ext>
            </a:extLst>
          </p:cNvPr>
          <p:cNvSpPr txBox="1">
            <a:spLocks/>
          </p:cNvSpPr>
          <p:nvPr/>
        </p:nvSpPr>
        <p:spPr>
          <a:xfrm>
            <a:off x="1066800" y="5651124"/>
            <a:ext cx="10058400" cy="55080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ja-JP" altLang="en-US" sz="2800" dirty="0">
                <a:latin typeface="+mn-ea"/>
              </a:rPr>
              <a:t>左から，畑，川，森，建物</a:t>
            </a:r>
            <a:endParaRPr lang="en-US" altLang="ja-JP" sz="2800" dirty="0">
              <a:latin typeface="+mn-ea"/>
            </a:endParaRPr>
          </a:p>
        </p:txBody>
      </p:sp>
    </p:spTree>
    <p:extLst>
      <p:ext uri="{BB962C8B-B14F-4D97-AF65-F5344CB8AC3E}">
        <p14:creationId xmlns:p14="http://schemas.microsoft.com/office/powerpoint/2010/main" val="928862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DABA76-E651-42F5-B88B-5F19BA56CF79}"/>
              </a:ext>
            </a:extLst>
          </p:cNvPr>
          <p:cNvSpPr>
            <a:spLocks noGrp="1"/>
          </p:cNvSpPr>
          <p:nvPr>
            <p:ph type="title"/>
          </p:nvPr>
        </p:nvSpPr>
        <p:spPr/>
        <p:txBody>
          <a:bodyPr>
            <a:normAutofit/>
          </a:bodyPr>
          <a:lstStyle/>
          <a:p>
            <a:r>
              <a:rPr kumimoji="1" lang="ja-JP" altLang="en-US" sz="4400" dirty="0"/>
              <a:t>テーマ１：研究の方針</a:t>
            </a:r>
          </a:p>
        </p:txBody>
      </p:sp>
      <p:sp>
        <p:nvSpPr>
          <p:cNvPr id="3" name="コンテンツ プレースホルダー 2">
            <a:extLst>
              <a:ext uri="{FF2B5EF4-FFF2-40B4-BE49-F238E27FC236}">
                <a16:creationId xmlns:a16="http://schemas.microsoft.com/office/drawing/2014/main" id="{BEEFD85A-43DF-4290-8890-8EF43AB73AEA}"/>
              </a:ext>
            </a:extLst>
          </p:cNvPr>
          <p:cNvSpPr>
            <a:spLocks noGrp="1"/>
          </p:cNvSpPr>
          <p:nvPr>
            <p:ph idx="1"/>
          </p:nvPr>
        </p:nvSpPr>
        <p:spPr/>
        <p:txBody>
          <a:bodyPr anchor="ctr"/>
          <a:lstStyle/>
          <a:p>
            <a:pPr>
              <a:buFont typeface="Wingdings" panose="05000000000000000000" pitchFamily="2" charset="2"/>
              <a:buChar char="Ø"/>
            </a:pPr>
            <a:r>
              <a:rPr lang="ja-JP" altLang="en-US" sz="2400" u="sng" dirty="0">
                <a:latin typeface="+mn-ea"/>
              </a:rPr>
              <a:t>目標：より</a:t>
            </a:r>
            <a:r>
              <a:rPr lang="ja-JP" altLang="en-US" sz="2400" u="sng" dirty="0">
                <a:solidFill>
                  <a:srgbClr val="FF0000"/>
                </a:solidFill>
                <a:latin typeface="+mn-ea"/>
              </a:rPr>
              <a:t>リアルタイム</a:t>
            </a:r>
            <a:r>
              <a:rPr lang="ja-JP" altLang="en-US" sz="2400" u="sng" dirty="0">
                <a:latin typeface="+mn-ea"/>
              </a:rPr>
              <a:t>に近いレスポンス</a:t>
            </a:r>
            <a:endParaRPr kumimoji="1" lang="en-US" altLang="ja-JP" sz="2400" u="sng" dirty="0">
              <a:latin typeface="+mn-ea"/>
            </a:endParaRPr>
          </a:p>
          <a:p>
            <a:pPr>
              <a:buFont typeface="Wingdings" panose="05000000000000000000" pitchFamily="2" charset="2"/>
              <a:buChar char="Ø"/>
            </a:pPr>
            <a:r>
              <a:rPr kumimoji="1" lang="ja-JP" altLang="en-US" sz="2400" u="sng" dirty="0">
                <a:latin typeface="+mn-ea"/>
              </a:rPr>
              <a:t>目的：特徴量による高速画像検索</a:t>
            </a:r>
            <a:endParaRPr kumimoji="1" lang="en-US" altLang="ja-JP" sz="2400" u="sng" dirty="0">
              <a:latin typeface="+mn-ea"/>
            </a:endParaRPr>
          </a:p>
          <a:p>
            <a:pPr>
              <a:buFont typeface="Wingdings" panose="05000000000000000000" pitchFamily="2" charset="2"/>
              <a:buChar char="Ø"/>
            </a:pPr>
            <a:r>
              <a:rPr lang="ja-JP" altLang="en-US" sz="2400" u="sng" dirty="0">
                <a:latin typeface="+mn-ea"/>
              </a:rPr>
              <a:t>方法：検索対象の母数を</a:t>
            </a:r>
            <a:r>
              <a:rPr lang="ja-JP" altLang="en-US" sz="2400" u="sng" dirty="0">
                <a:solidFill>
                  <a:srgbClr val="FF0000"/>
                </a:solidFill>
                <a:latin typeface="+mn-ea"/>
              </a:rPr>
              <a:t>事前分類</a:t>
            </a:r>
            <a:r>
              <a:rPr lang="ja-JP" altLang="en-US" sz="2400" u="sng" dirty="0">
                <a:latin typeface="+mn-ea"/>
              </a:rPr>
              <a:t>で絞り込み、高速化を実現</a:t>
            </a:r>
            <a:endParaRPr lang="en-US" altLang="ja-JP" sz="2400" u="sng" dirty="0">
              <a:latin typeface="+mn-ea"/>
            </a:endParaRPr>
          </a:p>
          <a:p>
            <a:pPr>
              <a:buFont typeface="Wingdings" panose="05000000000000000000" pitchFamily="2" charset="2"/>
              <a:buChar char="Ø"/>
            </a:pPr>
            <a:r>
              <a:rPr lang="ja-JP" altLang="en-US" sz="2400" u="sng" dirty="0">
                <a:latin typeface="+mn-ea"/>
              </a:rPr>
              <a:t>手段：</a:t>
            </a:r>
            <a:r>
              <a:rPr lang="ja-JP" altLang="en-US" sz="2400" u="sng" dirty="0">
                <a:solidFill>
                  <a:srgbClr val="FF0000"/>
                </a:solidFill>
                <a:latin typeface="+mn-ea"/>
              </a:rPr>
              <a:t>クラスタリングアルゴリズム、深層学習</a:t>
            </a:r>
            <a:endParaRPr lang="en-US" altLang="ja-JP" sz="2400" u="sng" dirty="0">
              <a:solidFill>
                <a:srgbClr val="FF0000"/>
              </a:solidFill>
              <a:latin typeface="+mn-ea"/>
            </a:endParaRPr>
          </a:p>
          <a:p>
            <a:pPr>
              <a:buFont typeface="Wingdings" panose="05000000000000000000" pitchFamily="2" charset="2"/>
              <a:buChar char="Ø"/>
            </a:pPr>
            <a:endParaRPr lang="en-US" altLang="ja-JP" sz="2400" u="sng" dirty="0">
              <a:latin typeface="+mn-ea"/>
            </a:endParaRPr>
          </a:p>
          <a:p>
            <a:pPr>
              <a:buFont typeface="Wingdings" panose="05000000000000000000" pitchFamily="2" charset="2"/>
              <a:buChar char="Ø"/>
            </a:pPr>
            <a:r>
              <a:rPr lang="ja-JP" altLang="en-US" sz="2400" u="sng" dirty="0">
                <a:latin typeface="+mn-ea"/>
              </a:rPr>
              <a:t>発展：撮影映像からのリアルタイムフィードバック</a:t>
            </a:r>
            <a:endParaRPr lang="en-US" altLang="ja-JP" sz="2400" u="sng" dirty="0">
              <a:latin typeface="+mn-ea"/>
            </a:endParaRPr>
          </a:p>
          <a:p>
            <a:pPr lvl="1">
              <a:buFont typeface="Wingdings" panose="05000000000000000000" pitchFamily="2" charset="2"/>
              <a:buChar char="Ø"/>
            </a:pPr>
            <a:r>
              <a:rPr lang="ja-JP" altLang="en-US" sz="2200" u="sng" dirty="0">
                <a:latin typeface="+mn-ea"/>
              </a:rPr>
              <a:t>例：スマートフォン、監視カメラ等</a:t>
            </a:r>
            <a:endParaRPr lang="en-US" altLang="ja-JP" sz="2200" u="sng" dirty="0">
              <a:latin typeface="+mn-ea"/>
            </a:endParaRPr>
          </a:p>
        </p:txBody>
      </p:sp>
      <p:sp>
        <p:nvSpPr>
          <p:cNvPr id="4" name="スライド番号プレースホルダー 3">
            <a:extLst>
              <a:ext uri="{FF2B5EF4-FFF2-40B4-BE49-F238E27FC236}">
                <a16:creationId xmlns:a16="http://schemas.microsoft.com/office/drawing/2014/main" id="{5FB9E197-A1F9-D2D9-E9AE-5AFD33B22ECA}"/>
              </a:ext>
            </a:extLst>
          </p:cNvPr>
          <p:cNvSpPr>
            <a:spLocks noGrp="1"/>
          </p:cNvSpPr>
          <p:nvPr>
            <p:ph type="sldNum" sz="quarter" idx="12"/>
          </p:nvPr>
        </p:nvSpPr>
        <p:spPr/>
        <p:txBody>
          <a:bodyPr/>
          <a:lstStyle/>
          <a:p>
            <a:fld id="{67B4CE29-6554-4A3D-AFF4-5BC7E77D0C2D}" type="slidenum">
              <a:rPr kumimoji="1" lang="ja-JP" altLang="en-US" smtClean="0"/>
              <a:t>44</a:t>
            </a:fld>
            <a:endParaRPr kumimoji="1" lang="ja-JP" altLang="en-US"/>
          </a:p>
        </p:txBody>
      </p:sp>
    </p:spTree>
    <p:extLst>
      <p:ext uri="{BB962C8B-B14F-4D97-AF65-F5344CB8AC3E}">
        <p14:creationId xmlns:p14="http://schemas.microsoft.com/office/powerpoint/2010/main" val="3658043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83967-D923-4118-9789-5475646A5828}"/>
              </a:ext>
            </a:extLst>
          </p:cNvPr>
          <p:cNvSpPr>
            <a:spLocks noGrp="1"/>
          </p:cNvSpPr>
          <p:nvPr>
            <p:ph type="title"/>
          </p:nvPr>
        </p:nvSpPr>
        <p:spPr/>
        <p:txBody>
          <a:bodyPr>
            <a:normAutofit/>
          </a:bodyPr>
          <a:lstStyle/>
          <a:p>
            <a:r>
              <a:rPr kumimoji="1" lang="ja-JP" altLang="en-US" dirty="0"/>
              <a:t>テーマ１：深層学習による柔軟な分類</a:t>
            </a:r>
          </a:p>
        </p:txBody>
      </p:sp>
      <p:sp>
        <p:nvSpPr>
          <p:cNvPr id="3" name="コンテンツ プレースホルダー 2">
            <a:extLst>
              <a:ext uri="{FF2B5EF4-FFF2-40B4-BE49-F238E27FC236}">
                <a16:creationId xmlns:a16="http://schemas.microsoft.com/office/drawing/2014/main" id="{D9EA04DB-A3F3-477C-8D70-A2D61E753042}"/>
              </a:ext>
            </a:extLst>
          </p:cNvPr>
          <p:cNvSpPr>
            <a:spLocks noGrp="1"/>
          </p:cNvSpPr>
          <p:nvPr>
            <p:ph idx="1"/>
          </p:nvPr>
        </p:nvSpPr>
        <p:spPr>
          <a:xfrm>
            <a:off x="1097280" y="1845733"/>
            <a:ext cx="10058400" cy="4410687"/>
          </a:xfrm>
        </p:spPr>
        <p:txBody>
          <a:bodyPr>
            <a:normAutofit/>
          </a:bodyPr>
          <a:lstStyle/>
          <a:p>
            <a:pPr>
              <a:buFont typeface="Wingdings" panose="05000000000000000000" pitchFamily="2" charset="2"/>
              <a:buChar char="Ø"/>
            </a:pPr>
            <a:r>
              <a:rPr kumimoji="1" lang="ja-JP" altLang="en-US" sz="2400" dirty="0"/>
              <a:t>同じ意味をもつ</a:t>
            </a:r>
            <a:r>
              <a:rPr lang="ja-JP" altLang="en-US" sz="2400" dirty="0"/>
              <a:t>画像でも、異なるものと捉えられてしまうことがある</a:t>
            </a:r>
            <a:endParaRPr lang="en-US" altLang="ja-JP" sz="2400" dirty="0"/>
          </a:p>
          <a:p>
            <a:pPr lvl="1">
              <a:buFont typeface="Wingdings" panose="05000000000000000000" pitchFamily="2" charset="2"/>
              <a:buChar char="ü"/>
            </a:pPr>
            <a:r>
              <a:rPr kumimoji="1" lang="ja-JP" altLang="en-US" sz="2800" dirty="0">
                <a:solidFill>
                  <a:srgbClr val="FF0000"/>
                </a:solidFill>
              </a:rPr>
              <a:t>ニューラルネットワークとクラスタリング</a:t>
            </a:r>
            <a:r>
              <a:rPr kumimoji="1" lang="ja-JP" altLang="en-US" sz="2800" dirty="0"/>
              <a:t>を組み合わせることで、</a:t>
            </a:r>
            <a:r>
              <a:rPr kumimoji="1" lang="ja-JP" altLang="en-US" sz="2800" dirty="0">
                <a:solidFill>
                  <a:srgbClr val="FF0000"/>
                </a:solidFill>
              </a:rPr>
              <a:t>より柔軟な分類</a:t>
            </a:r>
            <a:r>
              <a:rPr kumimoji="1" lang="ja-JP" altLang="en-US" sz="2800" dirty="0"/>
              <a:t>が行えるモデルを構築する</a:t>
            </a:r>
            <a:endParaRPr lang="en-US" altLang="ja-JP" sz="2800" dirty="0"/>
          </a:p>
          <a:p>
            <a:pPr lvl="1">
              <a:buFont typeface="Wingdings" panose="05000000000000000000" pitchFamily="2" charset="2"/>
              <a:buChar char="ü"/>
            </a:pPr>
            <a:endParaRPr kumimoji="1" lang="en-US" altLang="ja-JP" sz="2800" dirty="0"/>
          </a:p>
          <a:p>
            <a:pPr lvl="1">
              <a:buFont typeface="Wingdings" panose="05000000000000000000" pitchFamily="2" charset="2"/>
              <a:buChar char="ü"/>
            </a:pPr>
            <a:endParaRPr lang="en-US" altLang="ja-JP" sz="2800" dirty="0"/>
          </a:p>
          <a:p>
            <a:pPr lvl="1">
              <a:buFont typeface="Wingdings" panose="05000000000000000000" pitchFamily="2" charset="2"/>
              <a:buChar char="ü"/>
            </a:pPr>
            <a:endParaRPr kumimoji="1" lang="en-US" altLang="ja-JP" sz="2800" dirty="0"/>
          </a:p>
          <a:p>
            <a:pPr lvl="1">
              <a:buFont typeface="Wingdings" panose="05000000000000000000" pitchFamily="2" charset="2"/>
              <a:buChar char="ü"/>
            </a:pPr>
            <a:endParaRPr lang="en-US" altLang="ja-JP" sz="2800" dirty="0"/>
          </a:p>
          <a:p>
            <a:pPr marL="201168" lvl="1" indent="0">
              <a:buNone/>
            </a:pPr>
            <a:endParaRPr kumimoji="1" lang="en-US" altLang="ja-JP" sz="2800" dirty="0"/>
          </a:p>
          <a:p>
            <a:pPr lvl="1">
              <a:buFont typeface="Wingdings" panose="05000000000000000000" pitchFamily="2" charset="2"/>
              <a:buChar char="ü"/>
            </a:pPr>
            <a:r>
              <a:rPr lang="en-US" altLang="ja-JP" sz="2400" dirty="0"/>
              <a:t>Attention</a:t>
            </a:r>
            <a:r>
              <a:rPr lang="ja-JP" altLang="en-US" sz="2400" dirty="0"/>
              <a:t>の検討</a:t>
            </a:r>
            <a:endParaRPr kumimoji="1" lang="en-US" altLang="ja-JP" sz="2400" dirty="0"/>
          </a:p>
          <a:p>
            <a:pPr>
              <a:buFont typeface="Wingdings" panose="05000000000000000000" pitchFamily="2" charset="2"/>
              <a:buChar char="Ø"/>
            </a:pPr>
            <a:endParaRPr kumimoji="1" lang="ja-JP" altLang="en-US" dirty="0"/>
          </a:p>
        </p:txBody>
      </p:sp>
      <p:sp>
        <p:nvSpPr>
          <p:cNvPr id="4" name="スライド番号プレースホルダー 3">
            <a:extLst>
              <a:ext uri="{FF2B5EF4-FFF2-40B4-BE49-F238E27FC236}">
                <a16:creationId xmlns:a16="http://schemas.microsoft.com/office/drawing/2014/main" id="{E8D4C8CB-2FE8-7EFA-CC66-43513272A154}"/>
              </a:ext>
            </a:extLst>
          </p:cNvPr>
          <p:cNvSpPr>
            <a:spLocks noGrp="1"/>
          </p:cNvSpPr>
          <p:nvPr>
            <p:ph type="sldNum" sz="quarter" idx="12"/>
          </p:nvPr>
        </p:nvSpPr>
        <p:spPr/>
        <p:txBody>
          <a:bodyPr/>
          <a:lstStyle/>
          <a:p>
            <a:fld id="{67B4CE29-6554-4A3D-AFF4-5BC7E77D0C2D}" type="slidenum">
              <a:rPr kumimoji="1" lang="ja-JP" altLang="en-US" smtClean="0"/>
              <a:t>45</a:t>
            </a:fld>
            <a:endParaRPr kumimoji="1" lang="ja-JP" altLang="en-US"/>
          </a:p>
        </p:txBody>
      </p:sp>
      <p:sp>
        <p:nvSpPr>
          <p:cNvPr id="5" name="矢印: 右 4">
            <a:extLst>
              <a:ext uri="{FF2B5EF4-FFF2-40B4-BE49-F238E27FC236}">
                <a16:creationId xmlns:a16="http://schemas.microsoft.com/office/drawing/2014/main" id="{887C4D00-E242-46E0-BFD3-1331EF78828D}"/>
              </a:ext>
            </a:extLst>
          </p:cNvPr>
          <p:cNvSpPr/>
          <p:nvPr/>
        </p:nvSpPr>
        <p:spPr>
          <a:xfrm>
            <a:off x="5606415" y="3886200"/>
            <a:ext cx="1040130" cy="723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四角形: 角を丸くする 5">
            <a:extLst>
              <a:ext uri="{FF2B5EF4-FFF2-40B4-BE49-F238E27FC236}">
                <a16:creationId xmlns:a16="http://schemas.microsoft.com/office/drawing/2014/main" id="{50B4950D-E0CB-49C3-A8A8-03578BB6875F}"/>
              </a:ext>
            </a:extLst>
          </p:cNvPr>
          <p:cNvSpPr/>
          <p:nvPr/>
        </p:nvSpPr>
        <p:spPr>
          <a:xfrm>
            <a:off x="1533526" y="3295650"/>
            <a:ext cx="3486150" cy="19050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59FBE0E-7568-442F-ACA3-829A843143EB}"/>
              </a:ext>
            </a:extLst>
          </p:cNvPr>
          <p:cNvSpPr/>
          <p:nvPr/>
        </p:nvSpPr>
        <p:spPr>
          <a:xfrm>
            <a:off x="1975485" y="4051076"/>
            <a:ext cx="824865" cy="96859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52FA2D48-995C-422F-A4DD-E1986E8A1D15}"/>
              </a:ext>
            </a:extLst>
          </p:cNvPr>
          <p:cNvSpPr/>
          <p:nvPr/>
        </p:nvSpPr>
        <p:spPr>
          <a:xfrm rot="2852839">
            <a:off x="3677660" y="3627267"/>
            <a:ext cx="1258605" cy="619125"/>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05BF8C-DC1A-46C5-A061-ADC87C0ECF17}"/>
              </a:ext>
            </a:extLst>
          </p:cNvPr>
          <p:cNvSpPr/>
          <p:nvPr/>
        </p:nvSpPr>
        <p:spPr>
          <a:xfrm rot="1081809">
            <a:off x="2855598" y="3385801"/>
            <a:ext cx="761995" cy="9685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FE1AA2E-3AD7-4562-A33C-03A50BF6EA8B}"/>
              </a:ext>
            </a:extLst>
          </p:cNvPr>
          <p:cNvSpPr/>
          <p:nvPr/>
        </p:nvSpPr>
        <p:spPr>
          <a:xfrm>
            <a:off x="7231866" y="3319755"/>
            <a:ext cx="3486150" cy="19050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図形 18">
            <a:extLst>
              <a:ext uri="{FF2B5EF4-FFF2-40B4-BE49-F238E27FC236}">
                <a16:creationId xmlns:a16="http://schemas.microsoft.com/office/drawing/2014/main" id="{07903536-2303-4D9E-9155-1CC651936E82}"/>
              </a:ext>
            </a:extLst>
          </p:cNvPr>
          <p:cNvSpPr/>
          <p:nvPr/>
        </p:nvSpPr>
        <p:spPr>
          <a:xfrm rot="1228628">
            <a:off x="8428240" y="3655185"/>
            <a:ext cx="1485971" cy="1067785"/>
          </a:xfrm>
          <a:custGeom>
            <a:avLst/>
            <a:gdLst>
              <a:gd name="connsiteX0" fmla="*/ 57221 w 1485971"/>
              <a:gd name="connsiteY0" fmla="*/ 10510 h 1067785"/>
              <a:gd name="connsiteX1" fmla="*/ 390596 w 1485971"/>
              <a:gd name="connsiteY1" fmla="*/ 10510 h 1067785"/>
              <a:gd name="connsiteX2" fmla="*/ 428696 w 1485971"/>
              <a:gd name="connsiteY2" fmla="*/ 20035 h 1067785"/>
              <a:gd name="connsiteX3" fmla="*/ 504896 w 1485971"/>
              <a:gd name="connsiteY3" fmla="*/ 115285 h 1067785"/>
              <a:gd name="connsiteX4" fmla="*/ 514421 w 1485971"/>
              <a:gd name="connsiteY4" fmla="*/ 162910 h 1067785"/>
              <a:gd name="connsiteX5" fmla="*/ 533471 w 1485971"/>
              <a:gd name="connsiteY5" fmla="*/ 220060 h 1067785"/>
              <a:gd name="connsiteX6" fmla="*/ 542996 w 1485971"/>
              <a:gd name="connsiteY6" fmla="*/ 362935 h 1067785"/>
              <a:gd name="connsiteX7" fmla="*/ 685871 w 1485971"/>
              <a:gd name="connsiteY7" fmla="*/ 401035 h 1067785"/>
              <a:gd name="connsiteX8" fmla="*/ 876371 w 1485971"/>
              <a:gd name="connsiteY8" fmla="*/ 381985 h 1067785"/>
              <a:gd name="connsiteX9" fmla="*/ 981146 w 1485971"/>
              <a:gd name="connsiteY9" fmla="*/ 362935 h 1067785"/>
              <a:gd name="connsiteX10" fmla="*/ 1152596 w 1485971"/>
              <a:gd name="connsiteY10" fmla="*/ 372460 h 1067785"/>
              <a:gd name="connsiteX11" fmla="*/ 1190696 w 1485971"/>
              <a:gd name="connsiteY11" fmla="*/ 420085 h 1067785"/>
              <a:gd name="connsiteX12" fmla="*/ 1266896 w 1485971"/>
              <a:gd name="connsiteY12" fmla="*/ 467710 h 1067785"/>
              <a:gd name="connsiteX13" fmla="*/ 1314521 w 1485971"/>
              <a:gd name="connsiteY13" fmla="*/ 543910 h 1067785"/>
              <a:gd name="connsiteX14" fmla="*/ 1343096 w 1485971"/>
              <a:gd name="connsiteY14" fmla="*/ 572485 h 1067785"/>
              <a:gd name="connsiteX15" fmla="*/ 1362146 w 1485971"/>
              <a:gd name="connsiteY15" fmla="*/ 620110 h 1067785"/>
              <a:gd name="connsiteX16" fmla="*/ 1419296 w 1485971"/>
              <a:gd name="connsiteY16" fmla="*/ 705835 h 1067785"/>
              <a:gd name="connsiteX17" fmla="*/ 1438346 w 1485971"/>
              <a:gd name="connsiteY17" fmla="*/ 743935 h 1067785"/>
              <a:gd name="connsiteX18" fmla="*/ 1447871 w 1485971"/>
              <a:gd name="connsiteY18" fmla="*/ 782035 h 1067785"/>
              <a:gd name="connsiteX19" fmla="*/ 1485971 w 1485971"/>
              <a:gd name="connsiteY19" fmla="*/ 839185 h 1067785"/>
              <a:gd name="connsiteX20" fmla="*/ 1466921 w 1485971"/>
              <a:gd name="connsiteY20" fmla="*/ 953485 h 1067785"/>
              <a:gd name="connsiteX21" fmla="*/ 1409771 w 1485971"/>
              <a:gd name="connsiteY21" fmla="*/ 982060 h 1067785"/>
              <a:gd name="connsiteX22" fmla="*/ 1343096 w 1485971"/>
              <a:gd name="connsiteY22" fmla="*/ 1020160 h 1067785"/>
              <a:gd name="connsiteX23" fmla="*/ 1276421 w 1485971"/>
              <a:gd name="connsiteY23" fmla="*/ 1039210 h 1067785"/>
              <a:gd name="connsiteX24" fmla="*/ 1171646 w 1485971"/>
              <a:gd name="connsiteY24" fmla="*/ 1058260 h 1067785"/>
              <a:gd name="connsiteX25" fmla="*/ 1124021 w 1485971"/>
              <a:gd name="connsiteY25" fmla="*/ 1067785 h 1067785"/>
              <a:gd name="connsiteX26" fmla="*/ 819221 w 1485971"/>
              <a:gd name="connsiteY26" fmla="*/ 1039210 h 1067785"/>
              <a:gd name="connsiteX27" fmla="*/ 762071 w 1485971"/>
              <a:gd name="connsiteY27" fmla="*/ 943960 h 1067785"/>
              <a:gd name="connsiteX28" fmla="*/ 743021 w 1485971"/>
              <a:gd name="connsiteY28" fmla="*/ 915385 h 1067785"/>
              <a:gd name="connsiteX29" fmla="*/ 685871 w 1485971"/>
              <a:gd name="connsiteY29" fmla="*/ 848710 h 1067785"/>
              <a:gd name="connsiteX30" fmla="*/ 657296 w 1485971"/>
              <a:gd name="connsiteY30" fmla="*/ 829660 h 1067785"/>
              <a:gd name="connsiteX31" fmla="*/ 571571 w 1485971"/>
              <a:gd name="connsiteY31" fmla="*/ 848710 h 1067785"/>
              <a:gd name="connsiteX32" fmla="*/ 523946 w 1485971"/>
              <a:gd name="connsiteY32" fmla="*/ 867760 h 1067785"/>
              <a:gd name="connsiteX33" fmla="*/ 419171 w 1485971"/>
              <a:gd name="connsiteY33" fmla="*/ 886810 h 1067785"/>
              <a:gd name="connsiteX34" fmla="*/ 295346 w 1485971"/>
              <a:gd name="connsiteY34" fmla="*/ 877285 h 1067785"/>
              <a:gd name="connsiteX35" fmla="*/ 238196 w 1485971"/>
              <a:gd name="connsiteY35" fmla="*/ 858235 h 1067785"/>
              <a:gd name="connsiteX36" fmla="*/ 152471 w 1485971"/>
              <a:gd name="connsiteY36" fmla="*/ 801085 h 1067785"/>
              <a:gd name="connsiteX37" fmla="*/ 133421 w 1485971"/>
              <a:gd name="connsiteY37" fmla="*/ 772510 h 1067785"/>
              <a:gd name="connsiteX38" fmla="*/ 104846 w 1485971"/>
              <a:gd name="connsiteY38" fmla="*/ 705835 h 1067785"/>
              <a:gd name="connsiteX39" fmla="*/ 76271 w 1485971"/>
              <a:gd name="connsiteY39" fmla="*/ 582010 h 1067785"/>
              <a:gd name="connsiteX40" fmla="*/ 85796 w 1485971"/>
              <a:gd name="connsiteY40" fmla="*/ 315310 h 1067785"/>
              <a:gd name="connsiteX41" fmla="*/ 76271 w 1485971"/>
              <a:gd name="connsiteY41" fmla="*/ 239110 h 1067785"/>
              <a:gd name="connsiteX42" fmla="*/ 66746 w 1485971"/>
              <a:gd name="connsiteY42" fmla="*/ 210535 h 1067785"/>
              <a:gd name="connsiteX43" fmla="*/ 19121 w 1485971"/>
              <a:gd name="connsiteY43" fmla="*/ 172435 h 1067785"/>
              <a:gd name="connsiteX44" fmla="*/ 9596 w 1485971"/>
              <a:gd name="connsiteY44" fmla="*/ 77185 h 1067785"/>
              <a:gd name="connsiteX45" fmla="*/ 28646 w 1485971"/>
              <a:gd name="connsiteY45" fmla="*/ 48610 h 1067785"/>
              <a:gd name="connsiteX46" fmla="*/ 57221 w 1485971"/>
              <a:gd name="connsiteY46" fmla="*/ 10510 h 10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85971" h="1067785">
                <a:moveTo>
                  <a:pt x="57221" y="10510"/>
                </a:moveTo>
                <a:cubicBezTo>
                  <a:pt x="117546" y="4160"/>
                  <a:pt x="260061" y="-9572"/>
                  <a:pt x="390596" y="10510"/>
                </a:cubicBezTo>
                <a:cubicBezTo>
                  <a:pt x="403535" y="12501"/>
                  <a:pt x="415996" y="16860"/>
                  <a:pt x="428696" y="20035"/>
                </a:cubicBezTo>
                <a:cubicBezTo>
                  <a:pt x="495886" y="87225"/>
                  <a:pt x="473798" y="53088"/>
                  <a:pt x="504896" y="115285"/>
                </a:cubicBezTo>
                <a:cubicBezTo>
                  <a:pt x="508071" y="131160"/>
                  <a:pt x="510161" y="147291"/>
                  <a:pt x="514421" y="162910"/>
                </a:cubicBezTo>
                <a:cubicBezTo>
                  <a:pt x="519705" y="182283"/>
                  <a:pt x="530631" y="200181"/>
                  <a:pt x="533471" y="220060"/>
                </a:cubicBezTo>
                <a:cubicBezTo>
                  <a:pt x="540221" y="267311"/>
                  <a:pt x="523611" y="319318"/>
                  <a:pt x="542996" y="362935"/>
                </a:cubicBezTo>
                <a:cubicBezTo>
                  <a:pt x="555882" y="391929"/>
                  <a:pt x="667527" y="398742"/>
                  <a:pt x="685871" y="401035"/>
                </a:cubicBezTo>
                <a:lnTo>
                  <a:pt x="876371" y="381985"/>
                </a:lnTo>
                <a:cubicBezTo>
                  <a:pt x="905175" y="378661"/>
                  <a:pt x="951731" y="368818"/>
                  <a:pt x="981146" y="362935"/>
                </a:cubicBezTo>
                <a:lnTo>
                  <a:pt x="1152596" y="372460"/>
                </a:lnTo>
                <a:cubicBezTo>
                  <a:pt x="1172210" y="377809"/>
                  <a:pt x="1175078" y="407070"/>
                  <a:pt x="1190696" y="420085"/>
                </a:cubicBezTo>
                <a:cubicBezTo>
                  <a:pt x="1213706" y="439260"/>
                  <a:pt x="1241496" y="451835"/>
                  <a:pt x="1266896" y="467710"/>
                </a:cubicBezTo>
                <a:cubicBezTo>
                  <a:pt x="1282771" y="493110"/>
                  <a:pt x="1296904" y="519686"/>
                  <a:pt x="1314521" y="543910"/>
                </a:cubicBezTo>
                <a:cubicBezTo>
                  <a:pt x="1322444" y="554804"/>
                  <a:pt x="1335957" y="561062"/>
                  <a:pt x="1343096" y="572485"/>
                </a:cubicBezTo>
                <a:cubicBezTo>
                  <a:pt x="1352158" y="586984"/>
                  <a:pt x="1353663" y="605265"/>
                  <a:pt x="1362146" y="620110"/>
                </a:cubicBezTo>
                <a:cubicBezTo>
                  <a:pt x="1379185" y="649928"/>
                  <a:pt x="1403937" y="675118"/>
                  <a:pt x="1419296" y="705835"/>
                </a:cubicBezTo>
                <a:cubicBezTo>
                  <a:pt x="1425646" y="718535"/>
                  <a:pt x="1433360" y="730640"/>
                  <a:pt x="1438346" y="743935"/>
                </a:cubicBezTo>
                <a:cubicBezTo>
                  <a:pt x="1442943" y="756192"/>
                  <a:pt x="1442017" y="770326"/>
                  <a:pt x="1447871" y="782035"/>
                </a:cubicBezTo>
                <a:cubicBezTo>
                  <a:pt x="1458110" y="802513"/>
                  <a:pt x="1473271" y="820135"/>
                  <a:pt x="1485971" y="839185"/>
                </a:cubicBezTo>
                <a:cubicBezTo>
                  <a:pt x="1479621" y="877285"/>
                  <a:pt x="1485098" y="919404"/>
                  <a:pt x="1466921" y="953485"/>
                </a:cubicBezTo>
                <a:cubicBezTo>
                  <a:pt x="1456898" y="972278"/>
                  <a:pt x="1428524" y="971962"/>
                  <a:pt x="1409771" y="982060"/>
                </a:cubicBezTo>
                <a:cubicBezTo>
                  <a:pt x="1387233" y="994196"/>
                  <a:pt x="1366624" y="1010077"/>
                  <a:pt x="1343096" y="1020160"/>
                </a:cubicBezTo>
                <a:cubicBezTo>
                  <a:pt x="1321851" y="1029265"/>
                  <a:pt x="1298721" y="1033128"/>
                  <a:pt x="1276421" y="1039210"/>
                </a:cubicBezTo>
                <a:cubicBezTo>
                  <a:pt x="1218948" y="1054884"/>
                  <a:pt x="1247152" y="1045676"/>
                  <a:pt x="1171646" y="1058260"/>
                </a:cubicBezTo>
                <a:cubicBezTo>
                  <a:pt x="1155677" y="1060922"/>
                  <a:pt x="1139896" y="1064610"/>
                  <a:pt x="1124021" y="1067785"/>
                </a:cubicBezTo>
                <a:cubicBezTo>
                  <a:pt x="1022421" y="1058260"/>
                  <a:pt x="918837" y="1061347"/>
                  <a:pt x="819221" y="1039210"/>
                </a:cubicBezTo>
                <a:cubicBezTo>
                  <a:pt x="789746" y="1032660"/>
                  <a:pt x="772435" y="964687"/>
                  <a:pt x="762071" y="943960"/>
                </a:cubicBezTo>
                <a:cubicBezTo>
                  <a:pt x="756951" y="933721"/>
                  <a:pt x="749675" y="924700"/>
                  <a:pt x="743021" y="915385"/>
                </a:cubicBezTo>
                <a:cubicBezTo>
                  <a:pt x="724472" y="889416"/>
                  <a:pt x="710306" y="869072"/>
                  <a:pt x="685871" y="848710"/>
                </a:cubicBezTo>
                <a:cubicBezTo>
                  <a:pt x="677077" y="841381"/>
                  <a:pt x="666821" y="836010"/>
                  <a:pt x="657296" y="829660"/>
                </a:cubicBezTo>
                <a:cubicBezTo>
                  <a:pt x="638423" y="833435"/>
                  <a:pt x="591748" y="841984"/>
                  <a:pt x="571571" y="848710"/>
                </a:cubicBezTo>
                <a:cubicBezTo>
                  <a:pt x="555351" y="854117"/>
                  <a:pt x="540323" y="862847"/>
                  <a:pt x="523946" y="867760"/>
                </a:cubicBezTo>
                <a:cubicBezTo>
                  <a:pt x="507305" y="872752"/>
                  <a:pt x="432737" y="884549"/>
                  <a:pt x="419171" y="886810"/>
                </a:cubicBezTo>
                <a:cubicBezTo>
                  <a:pt x="377896" y="883635"/>
                  <a:pt x="336236" y="883741"/>
                  <a:pt x="295346" y="877285"/>
                </a:cubicBezTo>
                <a:cubicBezTo>
                  <a:pt x="275511" y="874153"/>
                  <a:pt x="256477" y="866544"/>
                  <a:pt x="238196" y="858235"/>
                </a:cubicBezTo>
                <a:cubicBezTo>
                  <a:pt x="221569" y="850677"/>
                  <a:pt x="167128" y="815742"/>
                  <a:pt x="152471" y="801085"/>
                </a:cubicBezTo>
                <a:cubicBezTo>
                  <a:pt x="144376" y="792990"/>
                  <a:pt x="138541" y="782749"/>
                  <a:pt x="133421" y="772510"/>
                </a:cubicBezTo>
                <a:cubicBezTo>
                  <a:pt x="122607" y="750883"/>
                  <a:pt x="112492" y="728774"/>
                  <a:pt x="104846" y="705835"/>
                </a:cubicBezTo>
                <a:cubicBezTo>
                  <a:pt x="93358" y="671370"/>
                  <a:pt x="83827" y="619790"/>
                  <a:pt x="76271" y="582010"/>
                </a:cubicBezTo>
                <a:cubicBezTo>
                  <a:pt x="79446" y="493110"/>
                  <a:pt x="85796" y="404267"/>
                  <a:pt x="85796" y="315310"/>
                </a:cubicBezTo>
                <a:cubicBezTo>
                  <a:pt x="85796" y="289712"/>
                  <a:pt x="80850" y="264295"/>
                  <a:pt x="76271" y="239110"/>
                </a:cubicBezTo>
                <a:cubicBezTo>
                  <a:pt x="74475" y="229232"/>
                  <a:pt x="73280" y="218158"/>
                  <a:pt x="66746" y="210535"/>
                </a:cubicBezTo>
                <a:cubicBezTo>
                  <a:pt x="53515" y="195099"/>
                  <a:pt x="34996" y="185135"/>
                  <a:pt x="19121" y="172435"/>
                </a:cubicBezTo>
                <a:cubicBezTo>
                  <a:pt x="2832" y="123567"/>
                  <a:pt x="-9298" y="121270"/>
                  <a:pt x="9596" y="77185"/>
                </a:cubicBezTo>
                <a:cubicBezTo>
                  <a:pt x="14105" y="66663"/>
                  <a:pt x="21317" y="57404"/>
                  <a:pt x="28646" y="48610"/>
                </a:cubicBezTo>
                <a:cubicBezTo>
                  <a:pt x="59466" y="11626"/>
                  <a:pt x="-3104" y="16860"/>
                  <a:pt x="57221" y="10510"/>
                </a:cubicBez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図形 19">
            <a:extLst>
              <a:ext uri="{FF2B5EF4-FFF2-40B4-BE49-F238E27FC236}">
                <a16:creationId xmlns:a16="http://schemas.microsoft.com/office/drawing/2014/main" id="{3091CE1D-CE78-4F2C-BAC5-F5FDCD113078}"/>
              </a:ext>
            </a:extLst>
          </p:cNvPr>
          <p:cNvSpPr/>
          <p:nvPr/>
        </p:nvSpPr>
        <p:spPr>
          <a:xfrm rot="2041889">
            <a:off x="7424076" y="4160924"/>
            <a:ext cx="1267663" cy="934181"/>
          </a:xfrm>
          <a:custGeom>
            <a:avLst/>
            <a:gdLst>
              <a:gd name="connsiteX0" fmla="*/ 29413 w 1267663"/>
              <a:gd name="connsiteY0" fmla="*/ 285750 h 934181"/>
              <a:gd name="connsiteX1" fmla="*/ 86563 w 1267663"/>
              <a:gd name="connsiteY1" fmla="*/ 333375 h 934181"/>
              <a:gd name="connsiteX2" fmla="*/ 324688 w 1267663"/>
              <a:gd name="connsiteY2" fmla="*/ 428625 h 934181"/>
              <a:gd name="connsiteX3" fmla="*/ 486613 w 1267663"/>
              <a:gd name="connsiteY3" fmla="*/ 571500 h 934181"/>
              <a:gd name="connsiteX4" fmla="*/ 629488 w 1267663"/>
              <a:gd name="connsiteY4" fmla="*/ 742950 h 934181"/>
              <a:gd name="connsiteX5" fmla="*/ 648538 w 1267663"/>
              <a:gd name="connsiteY5" fmla="*/ 790575 h 934181"/>
              <a:gd name="connsiteX6" fmla="*/ 677113 w 1267663"/>
              <a:gd name="connsiteY6" fmla="*/ 866775 h 934181"/>
              <a:gd name="connsiteX7" fmla="*/ 705688 w 1267663"/>
              <a:gd name="connsiteY7" fmla="*/ 876300 h 934181"/>
              <a:gd name="connsiteX8" fmla="*/ 734263 w 1267663"/>
              <a:gd name="connsiteY8" fmla="*/ 923925 h 934181"/>
              <a:gd name="connsiteX9" fmla="*/ 905713 w 1267663"/>
              <a:gd name="connsiteY9" fmla="*/ 914400 h 934181"/>
              <a:gd name="connsiteX10" fmla="*/ 953338 w 1267663"/>
              <a:gd name="connsiteY10" fmla="*/ 895350 h 934181"/>
              <a:gd name="connsiteX11" fmla="*/ 1010488 w 1267663"/>
              <a:gd name="connsiteY11" fmla="*/ 819150 h 934181"/>
              <a:gd name="connsiteX12" fmla="*/ 1086688 w 1267663"/>
              <a:gd name="connsiteY12" fmla="*/ 723900 h 934181"/>
              <a:gd name="connsiteX13" fmla="*/ 1115263 w 1267663"/>
              <a:gd name="connsiteY13" fmla="*/ 695325 h 934181"/>
              <a:gd name="connsiteX14" fmla="*/ 1134313 w 1267663"/>
              <a:gd name="connsiteY14" fmla="*/ 666750 h 934181"/>
              <a:gd name="connsiteX15" fmla="*/ 1162888 w 1267663"/>
              <a:gd name="connsiteY15" fmla="*/ 628650 h 934181"/>
              <a:gd name="connsiteX16" fmla="*/ 1181938 w 1267663"/>
              <a:gd name="connsiteY16" fmla="*/ 600075 h 934181"/>
              <a:gd name="connsiteX17" fmla="*/ 1239088 w 1267663"/>
              <a:gd name="connsiteY17" fmla="*/ 514350 h 934181"/>
              <a:gd name="connsiteX18" fmla="*/ 1248613 w 1267663"/>
              <a:gd name="connsiteY18" fmla="*/ 476250 h 934181"/>
              <a:gd name="connsiteX19" fmla="*/ 1267663 w 1267663"/>
              <a:gd name="connsiteY19" fmla="*/ 400050 h 934181"/>
              <a:gd name="connsiteX20" fmla="*/ 1239088 w 1267663"/>
              <a:gd name="connsiteY20" fmla="*/ 295275 h 934181"/>
              <a:gd name="connsiteX21" fmla="*/ 1210513 w 1267663"/>
              <a:gd name="connsiteY21" fmla="*/ 228600 h 934181"/>
              <a:gd name="connsiteX22" fmla="*/ 1181938 w 1267663"/>
              <a:gd name="connsiteY22" fmla="*/ 219075 h 934181"/>
              <a:gd name="connsiteX23" fmla="*/ 1105738 w 1267663"/>
              <a:gd name="connsiteY23" fmla="*/ 152400 h 934181"/>
              <a:gd name="connsiteX24" fmla="*/ 1020013 w 1267663"/>
              <a:gd name="connsiteY24" fmla="*/ 85725 h 934181"/>
              <a:gd name="connsiteX25" fmla="*/ 981913 w 1267663"/>
              <a:gd name="connsiteY25" fmla="*/ 76200 h 934181"/>
              <a:gd name="connsiteX26" fmla="*/ 934288 w 1267663"/>
              <a:gd name="connsiteY26" fmla="*/ 47625 h 934181"/>
              <a:gd name="connsiteX27" fmla="*/ 886663 w 1267663"/>
              <a:gd name="connsiteY27" fmla="*/ 38100 h 934181"/>
              <a:gd name="connsiteX28" fmla="*/ 829513 w 1267663"/>
              <a:gd name="connsiteY28" fmla="*/ 19050 h 934181"/>
              <a:gd name="connsiteX29" fmla="*/ 743788 w 1267663"/>
              <a:gd name="connsiteY29" fmla="*/ 0 h 934181"/>
              <a:gd name="connsiteX30" fmla="*/ 305638 w 1267663"/>
              <a:gd name="connsiteY30" fmla="*/ 19050 h 934181"/>
              <a:gd name="connsiteX31" fmla="*/ 115138 w 1267663"/>
              <a:gd name="connsiteY31" fmla="*/ 28575 h 934181"/>
              <a:gd name="connsiteX32" fmla="*/ 77038 w 1267663"/>
              <a:gd name="connsiteY32" fmla="*/ 57150 h 934181"/>
              <a:gd name="connsiteX33" fmla="*/ 838 w 1267663"/>
              <a:gd name="connsiteY33" fmla="*/ 152400 h 934181"/>
              <a:gd name="connsiteX34" fmla="*/ 29413 w 1267663"/>
              <a:gd name="connsiteY34" fmla="*/ 285750 h 9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67663" h="934181">
                <a:moveTo>
                  <a:pt x="29413" y="285750"/>
                </a:moveTo>
                <a:cubicBezTo>
                  <a:pt x="43700" y="315912"/>
                  <a:pt x="64975" y="321173"/>
                  <a:pt x="86563" y="333375"/>
                </a:cubicBezTo>
                <a:cubicBezTo>
                  <a:pt x="216456" y="406793"/>
                  <a:pt x="215073" y="401221"/>
                  <a:pt x="324688" y="428625"/>
                </a:cubicBezTo>
                <a:cubicBezTo>
                  <a:pt x="384679" y="477708"/>
                  <a:pt x="436740" y="514503"/>
                  <a:pt x="486613" y="571500"/>
                </a:cubicBezTo>
                <a:cubicBezTo>
                  <a:pt x="535601" y="627486"/>
                  <a:pt x="629488" y="742950"/>
                  <a:pt x="629488" y="742950"/>
                </a:cubicBezTo>
                <a:cubicBezTo>
                  <a:pt x="635838" y="758825"/>
                  <a:pt x="643625" y="774198"/>
                  <a:pt x="648538" y="790575"/>
                </a:cubicBezTo>
                <a:cubicBezTo>
                  <a:pt x="657098" y="819109"/>
                  <a:pt x="651352" y="846167"/>
                  <a:pt x="677113" y="866775"/>
                </a:cubicBezTo>
                <a:cubicBezTo>
                  <a:pt x="684953" y="873047"/>
                  <a:pt x="696163" y="873125"/>
                  <a:pt x="705688" y="876300"/>
                </a:cubicBezTo>
                <a:cubicBezTo>
                  <a:pt x="715213" y="892175"/>
                  <a:pt x="718388" y="914400"/>
                  <a:pt x="734263" y="923925"/>
                </a:cubicBezTo>
                <a:cubicBezTo>
                  <a:pt x="776545" y="949294"/>
                  <a:pt x="872980" y="920351"/>
                  <a:pt x="905713" y="914400"/>
                </a:cubicBezTo>
                <a:cubicBezTo>
                  <a:pt x="921588" y="908050"/>
                  <a:pt x="938839" y="904412"/>
                  <a:pt x="953338" y="895350"/>
                </a:cubicBezTo>
                <a:cubicBezTo>
                  <a:pt x="984449" y="875906"/>
                  <a:pt x="989489" y="847785"/>
                  <a:pt x="1010488" y="819150"/>
                </a:cubicBezTo>
                <a:cubicBezTo>
                  <a:pt x="1034533" y="786362"/>
                  <a:pt x="1057937" y="752651"/>
                  <a:pt x="1086688" y="723900"/>
                </a:cubicBezTo>
                <a:cubicBezTo>
                  <a:pt x="1096213" y="714375"/>
                  <a:pt x="1106639" y="705673"/>
                  <a:pt x="1115263" y="695325"/>
                </a:cubicBezTo>
                <a:cubicBezTo>
                  <a:pt x="1122592" y="686531"/>
                  <a:pt x="1127659" y="676065"/>
                  <a:pt x="1134313" y="666750"/>
                </a:cubicBezTo>
                <a:cubicBezTo>
                  <a:pt x="1143540" y="653832"/>
                  <a:pt x="1153661" y="641568"/>
                  <a:pt x="1162888" y="628650"/>
                </a:cubicBezTo>
                <a:cubicBezTo>
                  <a:pt x="1169542" y="619335"/>
                  <a:pt x="1175069" y="609233"/>
                  <a:pt x="1181938" y="600075"/>
                </a:cubicBezTo>
                <a:cubicBezTo>
                  <a:pt x="1211697" y="560396"/>
                  <a:pt x="1222967" y="557340"/>
                  <a:pt x="1239088" y="514350"/>
                </a:cubicBezTo>
                <a:cubicBezTo>
                  <a:pt x="1243685" y="502093"/>
                  <a:pt x="1245017" y="488837"/>
                  <a:pt x="1248613" y="476250"/>
                </a:cubicBezTo>
                <a:cubicBezTo>
                  <a:pt x="1268139" y="407909"/>
                  <a:pt x="1248298" y="496876"/>
                  <a:pt x="1267663" y="400050"/>
                </a:cubicBezTo>
                <a:cubicBezTo>
                  <a:pt x="1245785" y="225024"/>
                  <a:pt x="1277227" y="384265"/>
                  <a:pt x="1239088" y="295275"/>
                </a:cubicBezTo>
                <a:cubicBezTo>
                  <a:pt x="1227151" y="267423"/>
                  <a:pt x="1236505" y="249394"/>
                  <a:pt x="1210513" y="228600"/>
                </a:cubicBezTo>
                <a:cubicBezTo>
                  <a:pt x="1202673" y="222328"/>
                  <a:pt x="1191463" y="222250"/>
                  <a:pt x="1181938" y="219075"/>
                </a:cubicBezTo>
                <a:cubicBezTo>
                  <a:pt x="1120015" y="136511"/>
                  <a:pt x="1192912" y="223724"/>
                  <a:pt x="1105738" y="152400"/>
                </a:cubicBezTo>
                <a:cubicBezTo>
                  <a:pt x="1032540" y="92511"/>
                  <a:pt x="1077481" y="102144"/>
                  <a:pt x="1020013" y="85725"/>
                </a:cubicBezTo>
                <a:cubicBezTo>
                  <a:pt x="1007426" y="82129"/>
                  <a:pt x="994613" y="79375"/>
                  <a:pt x="981913" y="76200"/>
                </a:cubicBezTo>
                <a:cubicBezTo>
                  <a:pt x="966038" y="66675"/>
                  <a:pt x="951477" y="54501"/>
                  <a:pt x="934288" y="47625"/>
                </a:cubicBezTo>
                <a:cubicBezTo>
                  <a:pt x="919257" y="41612"/>
                  <a:pt x="902282" y="42360"/>
                  <a:pt x="886663" y="38100"/>
                </a:cubicBezTo>
                <a:cubicBezTo>
                  <a:pt x="867290" y="32816"/>
                  <a:pt x="848747" y="24820"/>
                  <a:pt x="829513" y="19050"/>
                </a:cubicBezTo>
                <a:cubicBezTo>
                  <a:pt x="802610" y="10979"/>
                  <a:pt x="770979" y="5438"/>
                  <a:pt x="743788" y="0"/>
                </a:cubicBezTo>
                <a:lnTo>
                  <a:pt x="305638" y="19050"/>
                </a:lnTo>
                <a:cubicBezTo>
                  <a:pt x="242124" y="21937"/>
                  <a:pt x="177852" y="18123"/>
                  <a:pt x="115138" y="28575"/>
                </a:cubicBezTo>
                <a:cubicBezTo>
                  <a:pt x="99479" y="31185"/>
                  <a:pt x="88838" y="46530"/>
                  <a:pt x="77038" y="57150"/>
                </a:cubicBezTo>
                <a:cubicBezTo>
                  <a:pt x="62792" y="69972"/>
                  <a:pt x="4032" y="118858"/>
                  <a:pt x="838" y="152400"/>
                </a:cubicBezTo>
                <a:cubicBezTo>
                  <a:pt x="-4279" y="206132"/>
                  <a:pt x="15126" y="255588"/>
                  <a:pt x="29413" y="285750"/>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A3D66473-95CD-4E9F-A674-510539538921}"/>
              </a:ext>
            </a:extLst>
          </p:cNvPr>
          <p:cNvSpPr/>
          <p:nvPr/>
        </p:nvSpPr>
        <p:spPr>
          <a:xfrm>
            <a:off x="9371827" y="3460397"/>
            <a:ext cx="1118786" cy="1200150"/>
          </a:xfrm>
          <a:custGeom>
            <a:avLst/>
            <a:gdLst>
              <a:gd name="connsiteX0" fmla="*/ 4361 w 1118786"/>
              <a:gd name="connsiteY0" fmla="*/ 133350 h 1200150"/>
              <a:gd name="connsiteX1" fmla="*/ 109136 w 1118786"/>
              <a:gd name="connsiteY1" fmla="*/ 342900 h 1200150"/>
              <a:gd name="connsiteX2" fmla="*/ 166286 w 1118786"/>
              <a:gd name="connsiteY2" fmla="*/ 457200 h 1200150"/>
              <a:gd name="connsiteX3" fmla="*/ 213911 w 1118786"/>
              <a:gd name="connsiteY3" fmla="*/ 514350 h 1200150"/>
              <a:gd name="connsiteX4" fmla="*/ 242486 w 1118786"/>
              <a:gd name="connsiteY4" fmla="*/ 552450 h 1200150"/>
              <a:gd name="connsiteX5" fmla="*/ 375836 w 1118786"/>
              <a:gd name="connsiteY5" fmla="*/ 628650 h 1200150"/>
              <a:gd name="connsiteX6" fmla="*/ 566336 w 1118786"/>
              <a:gd name="connsiteY6" fmla="*/ 647700 h 1200150"/>
              <a:gd name="connsiteX7" fmla="*/ 633011 w 1118786"/>
              <a:gd name="connsiteY7" fmla="*/ 676275 h 1200150"/>
              <a:gd name="connsiteX8" fmla="*/ 671111 w 1118786"/>
              <a:gd name="connsiteY8" fmla="*/ 685800 h 1200150"/>
              <a:gd name="connsiteX9" fmla="*/ 709211 w 1118786"/>
              <a:gd name="connsiteY9" fmla="*/ 714375 h 1200150"/>
              <a:gd name="connsiteX10" fmla="*/ 794936 w 1118786"/>
              <a:gd name="connsiteY10" fmla="*/ 866775 h 1200150"/>
              <a:gd name="connsiteX11" fmla="*/ 813986 w 1118786"/>
              <a:gd name="connsiteY11" fmla="*/ 933450 h 1200150"/>
              <a:gd name="connsiteX12" fmla="*/ 823511 w 1118786"/>
              <a:gd name="connsiteY12" fmla="*/ 1000125 h 1200150"/>
              <a:gd name="connsiteX13" fmla="*/ 852086 w 1118786"/>
              <a:gd name="connsiteY13" fmla="*/ 1114425 h 1200150"/>
              <a:gd name="connsiteX14" fmla="*/ 861611 w 1118786"/>
              <a:gd name="connsiteY14" fmla="*/ 1152525 h 1200150"/>
              <a:gd name="connsiteX15" fmla="*/ 947336 w 1118786"/>
              <a:gd name="connsiteY15" fmla="*/ 1200150 h 1200150"/>
              <a:gd name="connsiteX16" fmla="*/ 1080686 w 1118786"/>
              <a:gd name="connsiteY16" fmla="*/ 1152525 h 1200150"/>
              <a:gd name="connsiteX17" fmla="*/ 1099736 w 1118786"/>
              <a:gd name="connsiteY17" fmla="*/ 1114425 h 1200150"/>
              <a:gd name="connsiteX18" fmla="*/ 1109261 w 1118786"/>
              <a:gd name="connsiteY18" fmla="*/ 1047750 h 1200150"/>
              <a:gd name="connsiteX19" fmla="*/ 1118786 w 1118786"/>
              <a:gd name="connsiteY19" fmla="*/ 990600 h 1200150"/>
              <a:gd name="connsiteX20" fmla="*/ 1099736 w 1118786"/>
              <a:gd name="connsiteY20" fmla="*/ 809625 h 1200150"/>
              <a:gd name="connsiteX21" fmla="*/ 1090211 w 1118786"/>
              <a:gd name="connsiteY21" fmla="*/ 704850 h 1200150"/>
              <a:gd name="connsiteX22" fmla="*/ 1080686 w 1118786"/>
              <a:gd name="connsiteY22" fmla="*/ 647700 h 1200150"/>
              <a:gd name="connsiteX23" fmla="*/ 1071161 w 1118786"/>
              <a:gd name="connsiteY23" fmla="*/ 495300 h 1200150"/>
              <a:gd name="connsiteX24" fmla="*/ 1061636 w 1118786"/>
              <a:gd name="connsiteY24" fmla="*/ 428625 h 1200150"/>
              <a:gd name="connsiteX25" fmla="*/ 1052111 w 1118786"/>
              <a:gd name="connsiteY25" fmla="*/ 390525 h 1200150"/>
              <a:gd name="connsiteX26" fmla="*/ 937811 w 1118786"/>
              <a:gd name="connsiteY26" fmla="*/ 304800 h 1200150"/>
              <a:gd name="connsiteX27" fmla="*/ 890186 w 1118786"/>
              <a:gd name="connsiteY27" fmla="*/ 266700 h 1200150"/>
              <a:gd name="connsiteX28" fmla="*/ 804461 w 1118786"/>
              <a:gd name="connsiteY28" fmla="*/ 219075 h 1200150"/>
              <a:gd name="connsiteX29" fmla="*/ 690161 w 1118786"/>
              <a:gd name="connsiteY29" fmla="*/ 200025 h 1200150"/>
              <a:gd name="connsiteX30" fmla="*/ 585386 w 1118786"/>
              <a:gd name="connsiteY30" fmla="*/ 152400 h 1200150"/>
              <a:gd name="connsiteX31" fmla="*/ 480611 w 1118786"/>
              <a:gd name="connsiteY31" fmla="*/ 76200 h 1200150"/>
              <a:gd name="connsiteX32" fmla="*/ 413936 w 1118786"/>
              <a:gd name="connsiteY32" fmla="*/ 47625 h 1200150"/>
              <a:gd name="connsiteX33" fmla="*/ 356786 w 1118786"/>
              <a:gd name="connsiteY33" fmla="*/ 19050 h 1200150"/>
              <a:gd name="connsiteX34" fmla="*/ 252011 w 1118786"/>
              <a:gd name="connsiteY34" fmla="*/ 0 h 1200150"/>
              <a:gd name="connsiteX35" fmla="*/ 156761 w 1118786"/>
              <a:gd name="connsiteY35" fmla="*/ 9525 h 1200150"/>
              <a:gd name="connsiteX36" fmla="*/ 128186 w 1118786"/>
              <a:gd name="connsiteY36" fmla="*/ 19050 h 1200150"/>
              <a:gd name="connsiteX37" fmla="*/ 90086 w 1118786"/>
              <a:gd name="connsiteY37" fmla="*/ 57150 h 1200150"/>
              <a:gd name="connsiteX38" fmla="*/ 61511 w 1118786"/>
              <a:gd name="connsiteY38" fmla="*/ 76200 h 1200150"/>
              <a:gd name="connsiteX39" fmla="*/ 23411 w 1118786"/>
              <a:gd name="connsiteY39" fmla="*/ 114300 h 1200150"/>
              <a:gd name="connsiteX40" fmla="*/ 4361 w 1118786"/>
              <a:gd name="connsiteY40" fmla="*/ 1333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18786" h="1200150">
                <a:moveTo>
                  <a:pt x="4361" y="133350"/>
                </a:moveTo>
                <a:cubicBezTo>
                  <a:pt x="18648" y="171450"/>
                  <a:pt x="74211" y="273050"/>
                  <a:pt x="109136" y="342900"/>
                </a:cubicBezTo>
                <a:cubicBezTo>
                  <a:pt x="128186" y="381000"/>
                  <a:pt x="139016" y="424476"/>
                  <a:pt x="166286" y="457200"/>
                </a:cubicBezTo>
                <a:cubicBezTo>
                  <a:pt x="182161" y="476250"/>
                  <a:pt x="198420" y="494986"/>
                  <a:pt x="213911" y="514350"/>
                </a:cubicBezTo>
                <a:cubicBezTo>
                  <a:pt x="223828" y="526746"/>
                  <a:pt x="230686" y="541830"/>
                  <a:pt x="242486" y="552450"/>
                </a:cubicBezTo>
                <a:cubicBezTo>
                  <a:pt x="280606" y="586758"/>
                  <a:pt x="326757" y="613549"/>
                  <a:pt x="375836" y="628650"/>
                </a:cubicBezTo>
                <a:cubicBezTo>
                  <a:pt x="416592" y="641190"/>
                  <a:pt x="552978" y="646746"/>
                  <a:pt x="566336" y="647700"/>
                </a:cubicBezTo>
                <a:cubicBezTo>
                  <a:pt x="588561" y="657225"/>
                  <a:pt x="610287" y="668012"/>
                  <a:pt x="633011" y="676275"/>
                </a:cubicBezTo>
                <a:cubicBezTo>
                  <a:pt x="645314" y="680749"/>
                  <a:pt x="659402" y="679946"/>
                  <a:pt x="671111" y="685800"/>
                </a:cubicBezTo>
                <a:cubicBezTo>
                  <a:pt x="685310" y="692900"/>
                  <a:pt x="696511" y="704850"/>
                  <a:pt x="709211" y="714375"/>
                </a:cubicBezTo>
                <a:cubicBezTo>
                  <a:pt x="741712" y="766377"/>
                  <a:pt x="772049" y="809558"/>
                  <a:pt x="794936" y="866775"/>
                </a:cubicBezTo>
                <a:cubicBezTo>
                  <a:pt x="803520" y="888236"/>
                  <a:pt x="809143" y="910849"/>
                  <a:pt x="813986" y="933450"/>
                </a:cubicBezTo>
                <a:cubicBezTo>
                  <a:pt x="818690" y="955402"/>
                  <a:pt x="819374" y="978059"/>
                  <a:pt x="823511" y="1000125"/>
                </a:cubicBezTo>
                <a:cubicBezTo>
                  <a:pt x="850024" y="1141526"/>
                  <a:pt x="831492" y="1042345"/>
                  <a:pt x="852086" y="1114425"/>
                </a:cubicBezTo>
                <a:cubicBezTo>
                  <a:pt x="855682" y="1127012"/>
                  <a:pt x="853092" y="1142586"/>
                  <a:pt x="861611" y="1152525"/>
                </a:cubicBezTo>
                <a:cubicBezTo>
                  <a:pt x="870581" y="1162990"/>
                  <a:pt x="931662" y="1192313"/>
                  <a:pt x="947336" y="1200150"/>
                </a:cubicBezTo>
                <a:cubicBezTo>
                  <a:pt x="1018919" y="1187135"/>
                  <a:pt x="1044635" y="1202996"/>
                  <a:pt x="1080686" y="1152525"/>
                </a:cubicBezTo>
                <a:cubicBezTo>
                  <a:pt x="1088939" y="1140971"/>
                  <a:pt x="1093386" y="1127125"/>
                  <a:pt x="1099736" y="1114425"/>
                </a:cubicBezTo>
                <a:cubicBezTo>
                  <a:pt x="1102911" y="1092200"/>
                  <a:pt x="1105847" y="1069940"/>
                  <a:pt x="1109261" y="1047750"/>
                </a:cubicBezTo>
                <a:cubicBezTo>
                  <a:pt x="1112198" y="1028662"/>
                  <a:pt x="1118786" y="1009913"/>
                  <a:pt x="1118786" y="990600"/>
                </a:cubicBezTo>
                <a:cubicBezTo>
                  <a:pt x="1118786" y="894494"/>
                  <a:pt x="1114121" y="881551"/>
                  <a:pt x="1099736" y="809625"/>
                </a:cubicBezTo>
                <a:cubicBezTo>
                  <a:pt x="1096561" y="774700"/>
                  <a:pt x="1094309" y="739679"/>
                  <a:pt x="1090211" y="704850"/>
                </a:cubicBezTo>
                <a:cubicBezTo>
                  <a:pt x="1087954" y="685670"/>
                  <a:pt x="1082434" y="666933"/>
                  <a:pt x="1080686" y="647700"/>
                </a:cubicBezTo>
                <a:cubicBezTo>
                  <a:pt x="1076078" y="597010"/>
                  <a:pt x="1075570" y="546008"/>
                  <a:pt x="1071161" y="495300"/>
                </a:cubicBezTo>
                <a:cubicBezTo>
                  <a:pt x="1069216" y="472934"/>
                  <a:pt x="1065652" y="450714"/>
                  <a:pt x="1061636" y="428625"/>
                </a:cubicBezTo>
                <a:cubicBezTo>
                  <a:pt x="1059294" y="415745"/>
                  <a:pt x="1059811" y="401112"/>
                  <a:pt x="1052111" y="390525"/>
                </a:cubicBezTo>
                <a:cubicBezTo>
                  <a:pt x="975021" y="284526"/>
                  <a:pt x="1013708" y="350338"/>
                  <a:pt x="937811" y="304800"/>
                </a:cubicBezTo>
                <a:cubicBezTo>
                  <a:pt x="920378" y="294340"/>
                  <a:pt x="906841" y="278358"/>
                  <a:pt x="890186" y="266700"/>
                </a:cubicBezTo>
                <a:cubicBezTo>
                  <a:pt x="879088" y="258932"/>
                  <a:pt x="821766" y="224843"/>
                  <a:pt x="804461" y="219075"/>
                </a:cubicBezTo>
                <a:cubicBezTo>
                  <a:pt x="783569" y="212111"/>
                  <a:pt x="705262" y="202182"/>
                  <a:pt x="690161" y="200025"/>
                </a:cubicBezTo>
                <a:cubicBezTo>
                  <a:pt x="646965" y="185626"/>
                  <a:pt x="635720" y="183375"/>
                  <a:pt x="585386" y="152400"/>
                </a:cubicBezTo>
                <a:cubicBezTo>
                  <a:pt x="472286" y="82800"/>
                  <a:pt x="608279" y="144944"/>
                  <a:pt x="480611" y="76200"/>
                </a:cubicBezTo>
                <a:cubicBezTo>
                  <a:pt x="459321" y="64736"/>
                  <a:pt x="435891" y="57758"/>
                  <a:pt x="413936" y="47625"/>
                </a:cubicBezTo>
                <a:cubicBezTo>
                  <a:pt x="394598" y="38700"/>
                  <a:pt x="376561" y="26960"/>
                  <a:pt x="356786" y="19050"/>
                </a:cubicBezTo>
                <a:cubicBezTo>
                  <a:pt x="331836" y="9070"/>
                  <a:pt x="271741" y="2819"/>
                  <a:pt x="252011" y="0"/>
                </a:cubicBezTo>
                <a:cubicBezTo>
                  <a:pt x="220261" y="3175"/>
                  <a:pt x="188298" y="4673"/>
                  <a:pt x="156761" y="9525"/>
                </a:cubicBezTo>
                <a:cubicBezTo>
                  <a:pt x="146838" y="11052"/>
                  <a:pt x="136356" y="13214"/>
                  <a:pt x="128186" y="19050"/>
                </a:cubicBezTo>
                <a:cubicBezTo>
                  <a:pt x="113571" y="29489"/>
                  <a:pt x="103723" y="45461"/>
                  <a:pt x="90086" y="57150"/>
                </a:cubicBezTo>
                <a:cubicBezTo>
                  <a:pt x="81394" y="64600"/>
                  <a:pt x="70203" y="68750"/>
                  <a:pt x="61511" y="76200"/>
                </a:cubicBezTo>
                <a:cubicBezTo>
                  <a:pt x="47874" y="87889"/>
                  <a:pt x="37048" y="102611"/>
                  <a:pt x="23411" y="114300"/>
                </a:cubicBezTo>
                <a:cubicBezTo>
                  <a:pt x="14719" y="121750"/>
                  <a:pt x="-9926" y="95250"/>
                  <a:pt x="4361" y="133350"/>
                </a:cubicBezTo>
                <a:close/>
              </a:path>
            </a:pathLst>
          </a:cu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4164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928A8F-5C1D-413E-A1BE-3AC39A3C80DC}"/>
              </a:ext>
            </a:extLst>
          </p:cNvPr>
          <p:cNvSpPr>
            <a:spLocks noGrp="1"/>
          </p:cNvSpPr>
          <p:nvPr>
            <p:ph type="title"/>
          </p:nvPr>
        </p:nvSpPr>
        <p:spPr/>
        <p:txBody>
          <a:bodyPr>
            <a:normAutofit/>
          </a:bodyPr>
          <a:lstStyle/>
          <a:p>
            <a:r>
              <a:rPr kumimoji="1" lang="ja-JP" altLang="en-US" dirty="0"/>
              <a:t>現在使用した特徴抽出</a:t>
            </a:r>
          </a:p>
        </p:txBody>
      </p:sp>
      <p:sp>
        <p:nvSpPr>
          <p:cNvPr id="4" name="スライド番号プレースホルダー 3">
            <a:extLst>
              <a:ext uri="{FF2B5EF4-FFF2-40B4-BE49-F238E27FC236}">
                <a16:creationId xmlns:a16="http://schemas.microsoft.com/office/drawing/2014/main" id="{26BE5773-AB69-478B-88F9-9FCCC8723FF5}"/>
              </a:ext>
            </a:extLst>
          </p:cNvPr>
          <p:cNvSpPr>
            <a:spLocks noGrp="1"/>
          </p:cNvSpPr>
          <p:nvPr>
            <p:ph type="sldNum" sz="quarter" idx="12"/>
          </p:nvPr>
        </p:nvSpPr>
        <p:spPr/>
        <p:txBody>
          <a:bodyPr/>
          <a:lstStyle/>
          <a:p>
            <a:fld id="{67B4CE29-6554-4A3D-AFF4-5BC7E77D0C2D}" type="slidenum">
              <a:rPr kumimoji="1" lang="ja-JP" altLang="en-US" smtClean="0"/>
              <a:t>46</a:t>
            </a:fld>
            <a:endParaRPr kumimoji="1" lang="ja-JP" altLang="en-US"/>
          </a:p>
        </p:txBody>
      </p:sp>
      <p:graphicFrame>
        <p:nvGraphicFramePr>
          <p:cNvPr id="5" name="表 5">
            <a:extLst>
              <a:ext uri="{FF2B5EF4-FFF2-40B4-BE49-F238E27FC236}">
                <a16:creationId xmlns:a16="http://schemas.microsoft.com/office/drawing/2014/main" id="{238BCA3B-4B7E-4F98-BF06-B4363C982C05}"/>
              </a:ext>
            </a:extLst>
          </p:cNvPr>
          <p:cNvGraphicFramePr>
            <a:graphicFrameLocks noGrp="1"/>
          </p:cNvGraphicFramePr>
          <p:nvPr>
            <p:extLst>
              <p:ext uri="{D42A27DB-BD31-4B8C-83A1-F6EECF244321}">
                <p14:modId xmlns:p14="http://schemas.microsoft.com/office/powerpoint/2010/main" val="2584297104"/>
              </p:ext>
            </p:extLst>
          </p:nvPr>
        </p:nvGraphicFramePr>
        <p:xfrm>
          <a:off x="1306512" y="2616058"/>
          <a:ext cx="9578975" cy="3168651"/>
        </p:xfrm>
        <a:graphic>
          <a:graphicData uri="http://schemas.openxmlformats.org/drawingml/2006/table">
            <a:tbl>
              <a:tblPr firstRow="1" bandRow="1">
                <a:tableStyleId>{5C22544A-7EE6-4342-B048-85BDC9FD1C3A}</a:tableStyleId>
              </a:tblPr>
              <a:tblGrid>
                <a:gridCol w="1915795">
                  <a:extLst>
                    <a:ext uri="{9D8B030D-6E8A-4147-A177-3AD203B41FA5}">
                      <a16:colId xmlns:a16="http://schemas.microsoft.com/office/drawing/2014/main" val="4096809245"/>
                    </a:ext>
                  </a:extLst>
                </a:gridCol>
                <a:gridCol w="1915795">
                  <a:extLst>
                    <a:ext uri="{9D8B030D-6E8A-4147-A177-3AD203B41FA5}">
                      <a16:colId xmlns:a16="http://schemas.microsoft.com/office/drawing/2014/main" val="4052097845"/>
                    </a:ext>
                  </a:extLst>
                </a:gridCol>
                <a:gridCol w="1915795">
                  <a:extLst>
                    <a:ext uri="{9D8B030D-6E8A-4147-A177-3AD203B41FA5}">
                      <a16:colId xmlns:a16="http://schemas.microsoft.com/office/drawing/2014/main" val="2888072153"/>
                    </a:ext>
                  </a:extLst>
                </a:gridCol>
                <a:gridCol w="1915795">
                  <a:extLst>
                    <a:ext uri="{9D8B030D-6E8A-4147-A177-3AD203B41FA5}">
                      <a16:colId xmlns:a16="http://schemas.microsoft.com/office/drawing/2014/main" val="3398321937"/>
                    </a:ext>
                  </a:extLst>
                </a:gridCol>
                <a:gridCol w="1915795">
                  <a:extLst>
                    <a:ext uri="{9D8B030D-6E8A-4147-A177-3AD203B41FA5}">
                      <a16:colId xmlns:a16="http://schemas.microsoft.com/office/drawing/2014/main" val="1979374705"/>
                    </a:ext>
                  </a:extLst>
                </a:gridCol>
              </a:tblGrid>
              <a:tr h="741257">
                <a:tc>
                  <a:txBody>
                    <a:bodyPr/>
                    <a:lstStyle/>
                    <a:p>
                      <a:pPr algn="ctr"/>
                      <a:endParaRPr kumimoji="1" lang="ja-JP" altLang="en-US" sz="2800" dirty="0"/>
                    </a:p>
                  </a:txBody>
                  <a:tcPr anchor="ctr"/>
                </a:tc>
                <a:tc>
                  <a:txBody>
                    <a:bodyPr/>
                    <a:lstStyle/>
                    <a:p>
                      <a:pPr algn="ctr"/>
                      <a:r>
                        <a:rPr kumimoji="1" lang="en-US" altLang="ja-JP" sz="2800" dirty="0"/>
                        <a:t>VAE</a:t>
                      </a:r>
                      <a:endParaRPr kumimoji="1" lang="ja-JP" altLang="en-US" sz="2800" dirty="0"/>
                    </a:p>
                  </a:txBody>
                  <a:tcPr anchor="ctr"/>
                </a:tc>
                <a:tc>
                  <a:txBody>
                    <a:bodyPr/>
                    <a:lstStyle/>
                    <a:p>
                      <a:pPr algn="ctr"/>
                      <a:r>
                        <a:rPr kumimoji="1" lang="en-US" altLang="ja-JP" sz="2800" dirty="0"/>
                        <a:t>CAE</a:t>
                      </a:r>
                      <a:endParaRPr kumimoji="1" lang="ja-JP" altLang="en-US" sz="2800" dirty="0"/>
                    </a:p>
                  </a:txBody>
                  <a:tcPr anchor="ctr"/>
                </a:tc>
                <a:tc>
                  <a:txBody>
                    <a:bodyPr/>
                    <a:lstStyle/>
                    <a:p>
                      <a:pPr algn="ctr"/>
                      <a:r>
                        <a:rPr kumimoji="1" lang="en-US" altLang="ja-JP" sz="2800" dirty="0" err="1"/>
                        <a:t>ViT</a:t>
                      </a:r>
                      <a:endParaRPr kumimoji="1" lang="ja-JP" altLang="en-US" sz="2800" dirty="0"/>
                    </a:p>
                  </a:txBody>
                  <a:tcPr anchor="ctr"/>
                </a:tc>
                <a:tc>
                  <a:txBody>
                    <a:bodyPr/>
                    <a:lstStyle/>
                    <a:p>
                      <a:pPr algn="ctr"/>
                      <a:endParaRPr kumimoji="1" lang="ja-JP" altLang="en-US" sz="2800" dirty="0"/>
                    </a:p>
                  </a:txBody>
                  <a:tcPr anchor="ctr"/>
                </a:tc>
                <a:extLst>
                  <a:ext uri="{0D108BD9-81ED-4DB2-BD59-A6C34878D82A}">
                    <a16:rowId xmlns:a16="http://schemas.microsoft.com/office/drawing/2014/main" val="402544578"/>
                  </a:ext>
                </a:extLst>
              </a:tr>
              <a:tr h="741257">
                <a:tc>
                  <a:txBody>
                    <a:bodyPr/>
                    <a:lstStyle/>
                    <a:p>
                      <a:pPr algn="ctr"/>
                      <a:r>
                        <a:rPr kumimoji="1" lang="en-US" altLang="ja-JP" sz="2800" dirty="0"/>
                        <a:t>Gray /</a:t>
                      </a:r>
                    </a:p>
                    <a:p>
                      <a:pPr algn="ctr"/>
                      <a:r>
                        <a:rPr kumimoji="1" lang="en-US" altLang="ja-JP" sz="2800" dirty="0"/>
                        <a:t>Full color</a:t>
                      </a:r>
                      <a:endParaRPr kumimoji="1" lang="ja-JP" altLang="en-US" sz="2800" dirty="0"/>
                    </a:p>
                  </a:txBody>
                  <a:tcPr anchor="ctr"/>
                </a:tc>
                <a:tc>
                  <a:txBody>
                    <a:bodyPr/>
                    <a:lstStyle/>
                    <a:p>
                      <a:pPr algn="ctr"/>
                      <a:r>
                        <a:rPr kumimoji="1" lang="en-US" altLang="ja-JP" sz="2800" dirty="0"/>
                        <a:t>Gray</a:t>
                      </a:r>
                      <a:endParaRPr kumimoji="1" lang="ja-JP" altLang="en-US" sz="2800" dirty="0"/>
                    </a:p>
                  </a:txBody>
                  <a:tcPr anchor="ctr"/>
                </a:tc>
                <a:tc>
                  <a:txBody>
                    <a:bodyPr/>
                    <a:lstStyle/>
                    <a:p>
                      <a:pPr algn="ctr"/>
                      <a:r>
                        <a:rPr kumimoji="1" lang="en-US" altLang="ja-JP" sz="2800" dirty="0"/>
                        <a:t>Gray</a:t>
                      </a:r>
                      <a:endParaRPr kumimoji="1" lang="ja-JP" altLang="en-US" sz="2800" dirty="0"/>
                    </a:p>
                  </a:txBody>
                  <a:tcPr anchor="ctr"/>
                </a:tc>
                <a:tc>
                  <a:txBody>
                    <a:bodyPr/>
                    <a:lstStyle/>
                    <a:p>
                      <a:pPr algn="ctr"/>
                      <a:endParaRPr kumimoji="1" lang="ja-JP" altLang="en-US" sz="2800" dirty="0"/>
                    </a:p>
                  </a:txBody>
                  <a:tcPr anchor="ctr"/>
                </a:tc>
                <a:tc>
                  <a:txBody>
                    <a:bodyPr/>
                    <a:lstStyle/>
                    <a:p>
                      <a:pPr algn="ctr"/>
                      <a:endParaRPr kumimoji="1" lang="ja-JP" altLang="en-US" sz="2800"/>
                    </a:p>
                  </a:txBody>
                  <a:tcPr anchor="ctr"/>
                </a:tc>
                <a:extLst>
                  <a:ext uri="{0D108BD9-81ED-4DB2-BD59-A6C34878D82A}">
                    <a16:rowId xmlns:a16="http://schemas.microsoft.com/office/drawing/2014/main" val="1050056201"/>
                  </a:ext>
                </a:extLst>
              </a:tr>
              <a:tr h="741257">
                <a:tc>
                  <a:txBody>
                    <a:bodyPr/>
                    <a:lstStyle/>
                    <a:p>
                      <a:pPr algn="ctr"/>
                      <a:r>
                        <a:rPr kumimoji="1" lang="en-US" altLang="ja-JP" sz="2800" dirty="0"/>
                        <a:t>Image size</a:t>
                      </a:r>
                      <a:endParaRPr kumimoji="1" lang="ja-JP" altLang="en-US" sz="2800" dirty="0"/>
                    </a:p>
                  </a:txBody>
                  <a:tcPr anchor="ctr"/>
                </a:tc>
                <a:tc>
                  <a:txBody>
                    <a:bodyPr/>
                    <a:lstStyle/>
                    <a:p>
                      <a:pPr algn="ctr"/>
                      <a:endParaRPr kumimoji="1" lang="ja-JP" altLang="en-US" sz="2800" dirty="0"/>
                    </a:p>
                  </a:txBody>
                  <a:tcPr anchor="ctr"/>
                </a:tc>
                <a:tc>
                  <a:txBody>
                    <a:bodyPr/>
                    <a:lstStyle/>
                    <a:p>
                      <a:pPr algn="ctr"/>
                      <a:endParaRPr kumimoji="1" lang="ja-JP" altLang="en-US" sz="2800" dirty="0"/>
                    </a:p>
                  </a:txBody>
                  <a:tcPr anchor="ctr"/>
                </a:tc>
                <a:tc>
                  <a:txBody>
                    <a:bodyPr/>
                    <a:lstStyle/>
                    <a:p>
                      <a:pPr algn="ctr"/>
                      <a:endParaRPr kumimoji="1" lang="ja-JP" altLang="en-US" sz="2800" dirty="0"/>
                    </a:p>
                  </a:txBody>
                  <a:tcPr anchor="ctr"/>
                </a:tc>
                <a:tc>
                  <a:txBody>
                    <a:bodyPr/>
                    <a:lstStyle/>
                    <a:p>
                      <a:pPr algn="ctr"/>
                      <a:endParaRPr kumimoji="1" lang="ja-JP" altLang="en-US" sz="2800"/>
                    </a:p>
                  </a:txBody>
                  <a:tcPr anchor="ctr"/>
                </a:tc>
                <a:extLst>
                  <a:ext uri="{0D108BD9-81ED-4DB2-BD59-A6C34878D82A}">
                    <a16:rowId xmlns:a16="http://schemas.microsoft.com/office/drawing/2014/main" val="1460429372"/>
                  </a:ext>
                </a:extLst>
              </a:tr>
              <a:tr h="741257">
                <a:tc>
                  <a:txBody>
                    <a:bodyPr/>
                    <a:lstStyle/>
                    <a:p>
                      <a:pPr algn="ctr"/>
                      <a:r>
                        <a:rPr kumimoji="1" lang="en-US" altLang="ja-JP" sz="2800" dirty="0"/>
                        <a:t>similar</a:t>
                      </a:r>
                      <a:endParaRPr kumimoji="1" lang="ja-JP" altLang="en-US" sz="2800" dirty="0"/>
                    </a:p>
                  </a:txBody>
                  <a:tcPr anchor="ctr"/>
                </a:tc>
                <a:tc>
                  <a:txBody>
                    <a:bodyPr/>
                    <a:lstStyle/>
                    <a:p>
                      <a:pPr algn="ctr"/>
                      <a:r>
                        <a:rPr kumimoji="1" lang="ja-JP" altLang="en-US" sz="2800" dirty="0"/>
                        <a:t>○</a:t>
                      </a:r>
                    </a:p>
                  </a:txBody>
                  <a:tcPr anchor="ctr"/>
                </a:tc>
                <a:tc>
                  <a:txBody>
                    <a:bodyPr/>
                    <a:lstStyle/>
                    <a:p>
                      <a:pPr algn="ctr"/>
                      <a:endParaRPr kumimoji="1" lang="ja-JP" altLang="en-US" sz="2800" dirty="0"/>
                    </a:p>
                  </a:txBody>
                  <a:tcPr anchor="ctr"/>
                </a:tc>
                <a:tc>
                  <a:txBody>
                    <a:bodyPr/>
                    <a:lstStyle/>
                    <a:p>
                      <a:pPr algn="ctr"/>
                      <a:endParaRPr kumimoji="1" lang="ja-JP" altLang="en-US" sz="2800" dirty="0"/>
                    </a:p>
                  </a:txBody>
                  <a:tcPr anchor="ctr"/>
                </a:tc>
                <a:tc>
                  <a:txBody>
                    <a:bodyPr/>
                    <a:lstStyle/>
                    <a:p>
                      <a:pPr algn="ctr"/>
                      <a:endParaRPr kumimoji="1" lang="ja-JP" altLang="en-US" sz="2800" dirty="0"/>
                    </a:p>
                  </a:txBody>
                  <a:tcPr anchor="ctr"/>
                </a:tc>
                <a:extLst>
                  <a:ext uri="{0D108BD9-81ED-4DB2-BD59-A6C34878D82A}">
                    <a16:rowId xmlns:a16="http://schemas.microsoft.com/office/drawing/2014/main" val="2060675536"/>
                  </a:ext>
                </a:extLst>
              </a:tr>
            </a:tbl>
          </a:graphicData>
        </a:graphic>
      </p:graphicFrame>
    </p:spTree>
    <p:extLst>
      <p:ext uri="{BB962C8B-B14F-4D97-AF65-F5344CB8AC3E}">
        <p14:creationId xmlns:p14="http://schemas.microsoft.com/office/powerpoint/2010/main" val="316476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ACBD0-E33F-4DB2-8911-EC24DEFD7B58}"/>
              </a:ext>
            </a:extLst>
          </p:cNvPr>
          <p:cNvSpPr>
            <a:spLocks noGrp="1"/>
          </p:cNvSpPr>
          <p:nvPr>
            <p:ph type="title"/>
          </p:nvPr>
        </p:nvSpPr>
        <p:spPr/>
        <p:txBody>
          <a:bodyPr>
            <a:normAutofit/>
          </a:bodyPr>
          <a:lstStyle/>
          <a:p>
            <a:r>
              <a:rPr lang="ja-JP" altLang="en-US" dirty="0"/>
              <a:t>使用する特徴抽出：</a:t>
            </a:r>
            <a:r>
              <a:rPr kumimoji="1" lang="en-US" altLang="ja-JP" dirty="0"/>
              <a:t>YOLO</a:t>
            </a:r>
            <a:r>
              <a:rPr kumimoji="1" lang="ja-JP" altLang="en-US" dirty="0"/>
              <a:t>について</a:t>
            </a:r>
          </a:p>
        </p:txBody>
      </p:sp>
      <p:sp>
        <p:nvSpPr>
          <p:cNvPr id="3" name="コンテンツ プレースホルダー 2">
            <a:extLst>
              <a:ext uri="{FF2B5EF4-FFF2-40B4-BE49-F238E27FC236}">
                <a16:creationId xmlns:a16="http://schemas.microsoft.com/office/drawing/2014/main" id="{E8060454-958C-4A45-A372-F7F8A474034C}"/>
              </a:ext>
            </a:extLst>
          </p:cNvPr>
          <p:cNvSpPr>
            <a:spLocks noGrp="1"/>
          </p:cNvSpPr>
          <p:nvPr>
            <p:ph idx="1"/>
          </p:nvPr>
        </p:nvSpPr>
        <p:spPr/>
        <p:txBody>
          <a:bodyPr>
            <a:normAutofit/>
          </a:bodyPr>
          <a:lstStyle/>
          <a:p>
            <a:pPr>
              <a:buFont typeface="Wingdings" panose="05000000000000000000" pitchFamily="2" charset="2"/>
              <a:buChar char="Ø"/>
            </a:pPr>
            <a:r>
              <a:rPr lang="en-US" altLang="ja-JP" sz="2400" dirty="0"/>
              <a:t>YOLO : You Only Look Once</a:t>
            </a:r>
          </a:p>
          <a:p>
            <a:pPr>
              <a:buFont typeface="Wingdings" panose="05000000000000000000" pitchFamily="2" charset="2"/>
              <a:buChar char="Ø"/>
            </a:pPr>
            <a:r>
              <a:rPr lang="ja-JP" altLang="en-US" sz="2400" dirty="0"/>
              <a:t>ニューラルを使用して、高速な物体検知・物体認識を実現している</a:t>
            </a:r>
            <a:endParaRPr lang="en-US" altLang="ja-JP" sz="2400" dirty="0"/>
          </a:p>
          <a:p>
            <a:pPr lvl="1">
              <a:buFont typeface="Arial" panose="020B0604020202020204" pitchFamily="34" charset="0"/>
              <a:buChar char="•"/>
            </a:pPr>
            <a:r>
              <a:rPr lang="ja-JP" altLang="en-US" sz="2400" dirty="0"/>
              <a:t>ニューラルではない</a:t>
            </a:r>
            <a:r>
              <a:rPr kumimoji="1" lang="ja-JP" altLang="en-US" sz="2400" dirty="0"/>
              <a:t>機械学習では、範囲の指定、背景と物体の判別、要素</a:t>
            </a:r>
            <a:r>
              <a:rPr kumimoji="1" lang="en-US" altLang="ja-JP" sz="2400" dirty="0"/>
              <a:t>1</a:t>
            </a:r>
            <a:r>
              <a:rPr kumimoji="1" lang="ja-JP" altLang="en-US" sz="2400" dirty="0"/>
              <a:t>つ</a:t>
            </a:r>
            <a:r>
              <a:rPr kumimoji="1" lang="en-US" altLang="ja-JP" sz="2400" dirty="0"/>
              <a:t>1</a:t>
            </a:r>
            <a:r>
              <a:rPr kumimoji="1" lang="ja-JP" altLang="en-US" sz="2400" dirty="0"/>
              <a:t>つを分析・・・と複数工程あった</a:t>
            </a:r>
            <a:endParaRPr kumimoji="1" lang="en-US" altLang="ja-JP" sz="2400" dirty="0"/>
          </a:p>
          <a:p>
            <a:pPr>
              <a:buFont typeface="Wingdings" panose="05000000000000000000" pitchFamily="2" charset="2"/>
              <a:buChar char="Ø"/>
            </a:pPr>
            <a:r>
              <a:rPr lang="ja-JP" altLang="en-US" sz="2400" dirty="0"/>
              <a:t>リアルタイムでの物体検知・物体認識を実現している</a:t>
            </a:r>
            <a:endParaRPr kumimoji="1" lang="ja-JP" altLang="en-US" sz="2400" dirty="0"/>
          </a:p>
        </p:txBody>
      </p:sp>
      <p:sp>
        <p:nvSpPr>
          <p:cNvPr id="4" name="スライド番号プレースホルダー 3">
            <a:extLst>
              <a:ext uri="{FF2B5EF4-FFF2-40B4-BE49-F238E27FC236}">
                <a16:creationId xmlns:a16="http://schemas.microsoft.com/office/drawing/2014/main" id="{61F6A9DA-29CB-484C-B47C-CFD2389B08FF}"/>
              </a:ext>
            </a:extLst>
          </p:cNvPr>
          <p:cNvSpPr>
            <a:spLocks noGrp="1"/>
          </p:cNvSpPr>
          <p:nvPr>
            <p:ph type="sldNum" sz="quarter" idx="12"/>
          </p:nvPr>
        </p:nvSpPr>
        <p:spPr/>
        <p:txBody>
          <a:bodyPr/>
          <a:lstStyle/>
          <a:p>
            <a:fld id="{67B4CE29-6554-4A3D-AFF4-5BC7E77D0C2D}" type="slidenum">
              <a:rPr kumimoji="1" lang="ja-JP" altLang="en-US" smtClean="0"/>
              <a:t>47</a:t>
            </a:fld>
            <a:endParaRPr kumimoji="1" lang="ja-JP" altLang="en-US"/>
          </a:p>
        </p:txBody>
      </p:sp>
      <p:pic>
        <p:nvPicPr>
          <p:cNvPr id="6" name="図 5">
            <a:extLst>
              <a:ext uri="{FF2B5EF4-FFF2-40B4-BE49-F238E27FC236}">
                <a16:creationId xmlns:a16="http://schemas.microsoft.com/office/drawing/2014/main" id="{A7164219-63F0-2040-962E-2E7853381837}"/>
              </a:ext>
            </a:extLst>
          </p:cNvPr>
          <p:cNvPicPr>
            <a:picLocks noChangeAspect="1"/>
          </p:cNvPicPr>
          <p:nvPr/>
        </p:nvPicPr>
        <p:blipFill>
          <a:blip r:embed="rId2"/>
          <a:stretch>
            <a:fillRect/>
          </a:stretch>
        </p:blipFill>
        <p:spPr>
          <a:xfrm>
            <a:off x="3285733" y="4031128"/>
            <a:ext cx="5210567" cy="2207867"/>
          </a:xfrm>
          <a:prstGeom prst="rect">
            <a:avLst/>
          </a:prstGeom>
        </p:spPr>
      </p:pic>
      <p:sp>
        <p:nvSpPr>
          <p:cNvPr id="7" name="テキスト ボックス 6">
            <a:extLst>
              <a:ext uri="{FF2B5EF4-FFF2-40B4-BE49-F238E27FC236}">
                <a16:creationId xmlns:a16="http://schemas.microsoft.com/office/drawing/2014/main" id="{0FB420F7-6883-E9AA-00CC-CF3D9E98F54C}"/>
              </a:ext>
            </a:extLst>
          </p:cNvPr>
          <p:cNvSpPr txBox="1"/>
          <p:nvPr/>
        </p:nvSpPr>
        <p:spPr>
          <a:xfrm>
            <a:off x="799037" y="6386731"/>
            <a:ext cx="6874318" cy="369332"/>
          </a:xfrm>
          <a:prstGeom prst="rect">
            <a:avLst/>
          </a:prstGeom>
          <a:noFill/>
        </p:spPr>
        <p:txBody>
          <a:bodyPr wrap="none" rtlCol="0">
            <a:spAutoFit/>
          </a:bodyPr>
          <a:lstStyle/>
          <a:p>
            <a:r>
              <a:rPr kumimoji="1" lang="ja-JP" altLang="en-US" dirty="0"/>
              <a:t>参照元（図）　：　</a:t>
            </a:r>
            <a:r>
              <a:rPr kumimoji="1" lang="en-US" altLang="ja-JP" dirty="0"/>
              <a:t>https://news.mynavi.jp/techplus/article/cv_future-56/</a:t>
            </a:r>
            <a:endParaRPr kumimoji="1" lang="ja-JP" altLang="en-US" dirty="0"/>
          </a:p>
        </p:txBody>
      </p:sp>
    </p:spTree>
    <p:extLst>
      <p:ext uri="{BB962C8B-B14F-4D97-AF65-F5344CB8AC3E}">
        <p14:creationId xmlns:p14="http://schemas.microsoft.com/office/powerpoint/2010/main" val="362149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FCC059-CE65-4087-BEF3-A57D76256851}"/>
              </a:ext>
            </a:extLst>
          </p:cNvPr>
          <p:cNvSpPr>
            <a:spLocks noGrp="1"/>
          </p:cNvSpPr>
          <p:nvPr>
            <p:ph type="title"/>
          </p:nvPr>
        </p:nvSpPr>
        <p:spPr/>
        <p:txBody>
          <a:bodyPr>
            <a:normAutofit/>
          </a:bodyPr>
          <a:lstStyle/>
          <a:p>
            <a:r>
              <a:rPr kumimoji="1" lang="ja-JP" altLang="en-US" dirty="0">
                <a:solidFill>
                  <a:srgbClr val="FF0000"/>
                </a:solidFill>
              </a:rPr>
              <a:t>解決しなければいけない問題</a:t>
            </a:r>
          </a:p>
        </p:txBody>
      </p:sp>
      <p:sp>
        <p:nvSpPr>
          <p:cNvPr id="3" name="コンテンツ プレースホルダー 2">
            <a:extLst>
              <a:ext uri="{FF2B5EF4-FFF2-40B4-BE49-F238E27FC236}">
                <a16:creationId xmlns:a16="http://schemas.microsoft.com/office/drawing/2014/main" id="{2FED6C52-39B6-4FB3-8ED8-EEF6874A2C9F}"/>
              </a:ext>
            </a:extLst>
          </p:cNvPr>
          <p:cNvSpPr>
            <a:spLocks noGrp="1"/>
          </p:cNvSpPr>
          <p:nvPr>
            <p:ph idx="1"/>
          </p:nvPr>
        </p:nvSpPr>
        <p:spPr/>
        <p:txBody>
          <a:bodyPr/>
          <a:lstStyle/>
          <a:p>
            <a:pPr>
              <a:buFont typeface="Wingdings" panose="05000000000000000000" pitchFamily="2" charset="2"/>
              <a:buChar char="Ø"/>
            </a:pPr>
            <a:r>
              <a:rPr kumimoji="1" lang="ja-JP" altLang="en-US" sz="2400" dirty="0"/>
              <a:t>特徴量について</a:t>
            </a:r>
            <a:endParaRPr kumimoji="1" lang="en-US" altLang="ja-JP" sz="2400" dirty="0"/>
          </a:p>
          <a:p>
            <a:pPr lvl="1">
              <a:buFont typeface="Arial" panose="020B0604020202020204" pitchFamily="34" charset="0"/>
              <a:buChar char="•"/>
            </a:pPr>
            <a:r>
              <a:rPr kumimoji="1" lang="ja-JP" altLang="en-US" sz="2000" dirty="0"/>
              <a:t>特徴量に何を使うか　→　</a:t>
            </a:r>
            <a:r>
              <a:rPr kumimoji="1" lang="ja-JP" altLang="en-US" sz="2000" dirty="0">
                <a:solidFill>
                  <a:srgbClr val="FF0000"/>
                </a:solidFill>
              </a:rPr>
              <a:t>圧縮したベクトルを使用</a:t>
            </a:r>
            <a:endParaRPr kumimoji="1" lang="en-US" altLang="ja-JP" sz="2000" dirty="0">
              <a:solidFill>
                <a:srgbClr val="FF0000"/>
              </a:solidFill>
            </a:endParaRPr>
          </a:p>
          <a:p>
            <a:pPr lvl="1">
              <a:buFont typeface="Arial" panose="020B0604020202020204" pitchFamily="34" charset="0"/>
              <a:buChar char="•"/>
            </a:pPr>
            <a:r>
              <a:rPr lang="ja-JP" altLang="en-US" sz="2000" dirty="0"/>
              <a:t>特徴量の抽出はどうするか　→　</a:t>
            </a:r>
            <a:r>
              <a:rPr lang="en-US" altLang="ja-JP" sz="2000" dirty="0">
                <a:solidFill>
                  <a:srgbClr val="FF0000"/>
                </a:solidFill>
              </a:rPr>
              <a:t>VAE</a:t>
            </a:r>
            <a:r>
              <a:rPr lang="ja-JP" altLang="en-US" sz="2000" dirty="0">
                <a:solidFill>
                  <a:srgbClr val="FF0000"/>
                </a:solidFill>
              </a:rPr>
              <a:t>のエンコード（畳み込みのようなもの）</a:t>
            </a:r>
            <a:endParaRPr lang="en-US" altLang="ja-JP" sz="2000" dirty="0">
              <a:solidFill>
                <a:srgbClr val="FF0000"/>
              </a:solidFill>
            </a:endParaRPr>
          </a:p>
          <a:p>
            <a:pPr lvl="1">
              <a:buFont typeface="Wingdings" panose="05000000000000000000" pitchFamily="2" charset="2"/>
              <a:buChar char="Ø"/>
            </a:pPr>
            <a:r>
              <a:rPr lang="ja-JP" altLang="en-US" sz="2000" dirty="0"/>
              <a:t>色々な深層学習を試し、更に特徴量抽出について実験</a:t>
            </a:r>
            <a:endParaRPr lang="en-US" altLang="ja-JP" sz="2000" dirty="0"/>
          </a:p>
          <a:p>
            <a:pPr lvl="1">
              <a:buFont typeface="Wingdings" panose="05000000000000000000" pitchFamily="2" charset="2"/>
              <a:buChar char="Ø"/>
            </a:pPr>
            <a:endParaRPr lang="en-US" altLang="ja-JP" sz="2000" dirty="0"/>
          </a:p>
          <a:p>
            <a:pPr>
              <a:buFont typeface="Wingdings" panose="05000000000000000000" pitchFamily="2" charset="2"/>
              <a:buChar char="Ø"/>
            </a:pPr>
            <a:r>
              <a:rPr lang="ja-JP" altLang="en-US" sz="2400" dirty="0"/>
              <a:t>深層学習モデルについて</a:t>
            </a:r>
            <a:endParaRPr lang="en-US" altLang="ja-JP" sz="2400" dirty="0"/>
          </a:p>
          <a:p>
            <a:pPr lvl="1">
              <a:buFont typeface="Arial" panose="020B0604020202020204" pitchFamily="34" charset="0"/>
              <a:buChar char="•"/>
            </a:pPr>
            <a:r>
              <a:rPr lang="ja-JP" altLang="en-US" sz="2000" dirty="0"/>
              <a:t>現状は</a:t>
            </a:r>
            <a:r>
              <a:rPr lang="en-US" altLang="ja-JP" sz="2000" dirty="0"/>
              <a:t>WEB</a:t>
            </a:r>
            <a:r>
              <a:rPr lang="ja-JP" altLang="en-US" sz="2000" dirty="0"/>
              <a:t>上の構築済みモデルを</a:t>
            </a:r>
            <a:r>
              <a:rPr lang="en-US" altLang="ja-JP" sz="2000" dirty="0" err="1"/>
              <a:t>Colab</a:t>
            </a:r>
            <a:r>
              <a:rPr lang="ja-JP" altLang="en-US" sz="2000" dirty="0"/>
              <a:t>上で実行してるだけ</a:t>
            </a:r>
            <a:endParaRPr lang="en-US" altLang="ja-JP" sz="2000" dirty="0"/>
          </a:p>
          <a:p>
            <a:pPr lvl="2">
              <a:buFont typeface="Wingdings" panose="05000000000000000000" pitchFamily="2" charset="2"/>
              <a:buChar char="Ø"/>
            </a:pPr>
            <a:r>
              <a:rPr lang="en-US" altLang="ja-JP" sz="2000" dirty="0">
                <a:solidFill>
                  <a:srgbClr val="FF0000"/>
                </a:solidFill>
              </a:rPr>
              <a:t>GPU</a:t>
            </a:r>
            <a:r>
              <a:rPr lang="ja-JP" altLang="en-US" sz="2000" dirty="0">
                <a:solidFill>
                  <a:srgbClr val="FF0000"/>
                </a:solidFill>
              </a:rPr>
              <a:t>による実験環境（仮想環境）の作成（ほぼ完了）</a:t>
            </a:r>
            <a:endParaRPr lang="en-US" altLang="ja-JP" sz="2000" dirty="0">
              <a:solidFill>
                <a:srgbClr val="FF0000"/>
              </a:solidFill>
            </a:endParaRPr>
          </a:p>
          <a:p>
            <a:pPr lvl="1">
              <a:buFont typeface="Arial" panose="020B0604020202020204" pitchFamily="34" charset="0"/>
              <a:buChar char="•"/>
            </a:pPr>
            <a:r>
              <a:rPr lang="en-US" altLang="ja-JP" sz="2000" dirty="0"/>
              <a:t>1</a:t>
            </a:r>
            <a:r>
              <a:rPr lang="ja-JP" altLang="en-US" sz="2000" dirty="0"/>
              <a:t>から作成するのは未だ難しいので、まずは、ネットワーク設計を変更できるようにする</a:t>
            </a:r>
            <a:endParaRPr lang="en-US" altLang="ja-JP" sz="2000" dirty="0"/>
          </a:p>
          <a:p>
            <a:pPr lvl="1">
              <a:buFont typeface="Wingdings" panose="05000000000000000000" pitchFamily="2" charset="2"/>
              <a:buChar char="Ø"/>
            </a:pPr>
            <a:r>
              <a:rPr lang="ja-JP" altLang="en-US" sz="2000" dirty="0"/>
              <a:t>深層学習モデルのネットワーク構造（層）について、何を行っているかを理解する</a:t>
            </a:r>
            <a:endParaRPr lang="en-US" altLang="ja-JP" sz="2000" dirty="0"/>
          </a:p>
          <a:p>
            <a:pPr lvl="1">
              <a:buFont typeface="Arial" panose="020B0604020202020204" pitchFamily="34" charset="0"/>
              <a:buChar char="•"/>
            </a:pPr>
            <a:endParaRPr kumimoji="1" lang="ja-JP" altLang="en-US" dirty="0"/>
          </a:p>
        </p:txBody>
      </p:sp>
      <p:sp>
        <p:nvSpPr>
          <p:cNvPr id="4" name="スライド番号プレースホルダー 3">
            <a:extLst>
              <a:ext uri="{FF2B5EF4-FFF2-40B4-BE49-F238E27FC236}">
                <a16:creationId xmlns:a16="http://schemas.microsoft.com/office/drawing/2014/main" id="{1B91AB9D-E86B-4190-A6A4-1AE153E4648D}"/>
              </a:ext>
            </a:extLst>
          </p:cNvPr>
          <p:cNvSpPr>
            <a:spLocks noGrp="1"/>
          </p:cNvSpPr>
          <p:nvPr>
            <p:ph type="sldNum" sz="quarter" idx="12"/>
          </p:nvPr>
        </p:nvSpPr>
        <p:spPr/>
        <p:txBody>
          <a:bodyPr/>
          <a:lstStyle/>
          <a:p>
            <a:fld id="{67B4CE29-6554-4A3D-AFF4-5BC7E77D0C2D}" type="slidenum">
              <a:rPr kumimoji="1" lang="ja-JP" altLang="en-US" smtClean="0"/>
              <a:t>48</a:t>
            </a:fld>
            <a:endParaRPr kumimoji="1" lang="ja-JP" altLang="en-US"/>
          </a:p>
        </p:txBody>
      </p:sp>
    </p:spTree>
    <p:extLst>
      <p:ext uri="{BB962C8B-B14F-4D97-AF65-F5344CB8AC3E}">
        <p14:creationId xmlns:p14="http://schemas.microsoft.com/office/powerpoint/2010/main" val="2355762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67EDF-86BE-6842-DBAF-B4FBB07FECB6}"/>
              </a:ext>
            </a:extLst>
          </p:cNvPr>
          <p:cNvSpPr>
            <a:spLocks noGrp="1"/>
          </p:cNvSpPr>
          <p:nvPr>
            <p:ph type="title"/>
          </p:nvPr>
        </p:nvSpPr>
        <p:spPr/>
        <p:txBody>
          <a:bodyPr>
            <a:normAutofit/>
          </a:bodyPr>
          <a:lstStyle/>
          <a:p>
            <a:r>
              <a:rPr kumimoji="1" lang="ja-JP" altLang="en-US" dirty="0"/>
              <a:t>研究上必要な技術（</a:t>
            </a:r>
            <a:r>
              <a:rPr lang="ja-JP" altLang="en-US" dirty="0"/>
              <a:t>７</a:t>
            </a:r>
            <a:r>
              <a:rPr lang="en-US" altLang="ja-JP" dirty="0"/>
              <a:t>/</a:t>
            </a:r>
            <a:r>
              <a:rPr lang="ja-JP" altLang="en-US" dirty="0"/>
              <a:t>１１</a:t>
            </a:r>
            <a:r>
              <a:rPr kumimoji="1" lang="ja-JP" altLang="en-US" dirty="0"/>
              <a:t>更新）</a:t>
            </a:r>
          </a:p>
        </p:txBody>
      </p:sp>
      <p:sp>
        <p:nvSpPr>
          <p:cNvPr id="3" name="コンテンツ プレースホルダー 2">
            <a:extLst>
              <a:ext uri="{FF2B5EF4-FFF2-40B4-BE49-F238E27FC236}">
                <a16:creationId xmlns:a16="http://schemas.microsoft.com/office/drawing/2014/main" id="{09D81C5A-EB71-EFC3-1C6B-F934C58FFBA1}"/>
              </a:ext>
            </a:extLst>
          </p:cNvPr>
          <p:cNvSpPr>
            <a:spLocks noGrp="1"/>
          </p:cNvSpPr>
          <p:nvPr>
            <p:ph idx="1"/>
          </p:nvPr>
        </p:nvSpPr>
        <p:spPr>
          <a:xfrm>
            <a:off x="1097280" y="1845733"/>
            <a:ext cx="10058400" cy="4476689"/>
          </a:xfrm>
        </p:spPr>
        <p:txBody>
          <a:bodyPr/>
          <a:lstStyle/>
          <a:p>
            <a:pPr>
              <a:buFont typeface="Wingdings" panose="05000000000000000000" pitchFamily="2" charset="2"/>
              <a:buChar char="Ø"/>
            </a:pPr>
            <a:r>
              <a:rPr kumimoji="1" lang="ja-JP" altLang="en-US" dirty="0"/>
              <a:t>データセットの準備　△（データ形式の変換についてプログラム作成中）</a:t>
            </a:r>
            <a:endParaRPr kumimoji="1" lang="en-US" altLang="ja-JP" dirty="0"/>
          </a:p>
          <a:p>
            <a:pPr lvl="1">
              <a:buFont typeface="Wingdings" panose="05000000000000000000" pitchFamily="2" charset="2"/>
              <a:buChar char="p"/>
            </a:pPr>
            <a:r>
              <a:rPr lang="ja-JP" altLang="en-US" dirty="0"/>
              <a:t>航空画像　☓</a:t>
            </a:r>
            <a:endParaRPr lang="en-US" altLang="ja-JP" dirty="0"/>
          </a:p>
          <a:p>
            <a:pPr lvl="1">
              <a:buFont typeface="Wingdings" panose="05000000000000000000" pitchFamily="2" charset="2"/>
              <a:buChar char="p"/>
            </a:pPr>
            <a:r>
              <a:rPr lang="ja-JP" altLang="en-US" dirty="0"/>
              <a:t>視点画像　☓</a:t>
            </a:r>
            <a:endParaRPr lang="en-US" altLang="ja-JP" dirty="0"/>
          </a:p>
          <a:p>
            <a:pPr lvl="1">
              <a:buFont typeface="Wingdings" panose="05000000000000000000" pitchFamily="2" charset="2"/>
              <a:buChar char="p"/>
            </a:pPr>
            <a:endParaRPr kumimoji="1" lang="en-US" altLang="ja-JP" dirty="0"/>
          </a:p>
          <a:p>
            <a:pPr>
              <a:buFont typeface="Wingdings" panose="05000000000000000000" pitchFamily="2" charset="2"/>
              <a:buChar char="Ø"/>
            </a:pPr>
            <a:r>
              <a:rPr kumimoji="1" lang="ja-JP" altLang="en-US" dirty="0"/>
              <a:t>画像推薦システムの構築技術</a:t>
            </a:r>
            <a:endParaRPr kumimoji="1" lang="en-US" altLang="ja-JP" dirty="0"/>
          </a:p>
          <a:p>
            <a:pPr lvl="1">
              <a:buFont typeface="Wingdings" panose="05000000000000000000" pitchFamily="2" charset="2"/>
              <a:buChar char="p"/>
            </a:pPr>
            <a:r>
              <a:rPr kumimoji="1" lang="en-US" altLang="ja-JP" dirty="0"/>
              <a:t>Flask</a:t>
            </a:r>
            <a:r>
              <a:rPr kumimoji="1" lang="ja-JP" altLang="en-US" dirty="0"/>
              <a:t>　〇</a:t>
            </a:r>
            <a:r>
              <a:rPr kumimoji="1" lang="ja-JP" altLang="en-US" dirty="0">
                <a:highlight>
                  <a:srgbClr val="FFFF00"/>
                </a:highlight>
              </a:rPr>
              <a:t>（</a:t>
            </a:r>
            <a:r>
              <a:rPr kumimoji="1" lang="ja-JP" altLang="en-US" dirty="0">
                <a:solidFill>
                  <a:srgbClr val="FF0000"/>
                </a:solidFill>
                <a:highlight>
                  <a:srgbClr val="FFFF00"/>
                </a:highlight>
              </a:rPr>
              <a:t>ローカル内</a:t>
            </a:r>
            <a:r>
              <a:rPr kumimoji="1" lang="ja-JP" altLang="en-US" dirty="0">
                <a:highlight>
                  <a:srgbClr val="FFFF00"/>
                </a:highlight>
              </a:rPr>
              <a:t>であれば実現可能）</a:t>
            </a:r>
            <a:endParaRPr kumimoji="1" lang="en-US" altLang="ja-JP" dirty="0">
              <a:highlight>
                <a:srgbClr val="FFFF00"/>
              </a:highlight>
            </a:endParaRPr>
          </a:p>
          <a:p>
            <a:pPr lvl="1">
              <a:buFont typeface="Wingdings" panose="05000000000000000000" pitchFamily="2" charset="2"/>
              <a:buChar char="p"/>
            </a:pPr>
            <a:r>
              <a:rPr lang="en-US" altLang="ja-JP" dirty="0"/>
              <a:t>HTTP</a:t>
            </a:r>
            <a:r>
              <a:rPr lang="ja-JP" altLang="en-US" dirty="0"/>
              <a:t>（</a:t>
            </a:r>
            <a:r>
              <a:rPr lang="en-US" altLang="ja-JP" dirty="0"/>
              <a:t>Web</a:t>
            </a:r>
            <a:r>
              <a:rPr lang="ja-JP" altLang="en-US" dirty="0"/>
              <a:t>ページ作成）、</a:t>
            </a:r>
            <a:r>
              <a:rPr lang="en-US" altLang="ja-JP" dirty="0"/>
              <a:t>PHP</a:t>
            </a:r>
            <a:r>
              <a:rPr lang="ja-JP" altLang="en-US" dirty="0"/>
              <a:t>（画像の送受信）　△</a:t>
            </a:r>
            <a:endParaRPr kumimoji="1" lang="en-US" altLang="ja-JP" dirty="0"/>
          </a:p>
          <a:p>
            <a:pPr>
              <a:buFont typeface="Wingdings" panose="05000000000000000000" pitchFamily="2" charset="2"/>
              <a:buChar char="Ø"/>
            </a:pPr>
            <a:r>
              <a:rPr lang="ja-JP" altLang="en-US" dirty="0"/>
              <a:t>教師なし学習による疑似ラベルの生成</a:t>
            </a:r>
            <a:endParaRPr lang="en-US" altLang="ja-JP" dirty="0"/>
          </a:p>
          <a:p>
            <a:pPr lvl="1">
              <a:buFont typeface="Wingdings" panose="05000000000000000000" pitchFamily="2" charset="2"/>
              <a:buChar char="p"/>
            </a:pPr>
            <a:r>
              <a:rPr lang="ja-JP" altLang="en-US" dirty="0"/>
              <a:t>クラスタリングによるデータのラベリング　☓</a:t>
            </a:r>
            <a:endParaRPr lang="en-US" altLang="ja-JP" dirty="0"/>
          </a:p>
          <a:p>
            <a:pPr lvl="1">
              <a:buFont typeface="Wingdings" panose="05000000000000000000" pitchFamily="2" charset="2"/>
              <a:buChar char="Ø"/>
            </a:pPr>
            <a:endParaRPr lang="en-US" altLang="ja-JP" dirty="0"/>
          </a:p>
          <a:p>
            <a:pPr>
              <a:buFont typeface="Wingdings" panose="05000000000000000000" pitchFamily="2" charset="2"/>
              <a:buChar char="Ø"/>
            </a:pPr>
            <a:r>
              <a:rPr kumimoji="1" lang="ja-JP" altLang="en-US" dirty="0"/>
              <a:t>特徴抽出、分類を行うニューラルネットワークモデルの作成</a:t>
            </a:r>
            <a:endParaRPr kumimoji="1" lang="en-US" altLang="ja-JP" dirty="0"/>
          </a:p>
          <a:p>
            <a:pPr lvl="1">
              <a:buFont typeface="Wingdings" panose="05000000000000000000" pitchFamily="2" charset="2"/>
              <a:buChar char="p"/>
            </a:pPr>
            <a:r>
              <a:rPr kumimoji="1" lang="ja-JP" altLang="en-US" dirty="0"/>
              <a:t>深層学習モデルの調査から　（進行中）</a:t>
            </a:r>
            <a:endParaRPr kumimoji="1" lang="en-US" altLang="ja-JP" dirty="0"/>
          </a:p>
          <a:p>
            <a:pPr lvl="1">
              <a:buFont typeface="Wingdings" panose="05000000000000000000" pitchFamily="2" charset="2"/>
              <a:buChar char="p"/>
            </a:pPr>
            <a:endParaRPr kumimoji="1" lang="ja-JP" altLang="en-US" dirty="0"/>
          </a:p>
        </p:txBody>
      </p:sp>
      <p:sp>
        <p:nvSpPr>
          <p:cNvPr id="4" name="スライド番号プレースホルダー 3">
            <a:extLst>
              <a:ext uri="{FF2B5EF4-FFF2-40B4-BE49-F238E27FC236}">
                <a16:creationId xmlns:a16="http://schemas.microsoft.com/office/drawing/2014/main" id="{149A0540-8979-72CB-9CA4-71214DB4731E}"/>
              </a:ext>
            </a:extLst>
          </p:cNvPr>
          <p:cNvSpPr>
            <a:spLocks noGrp="1"/>
          </p:cNvSpPr>
          <p:nvPr>
            <p:ph type="sldNum" sz="quarter" idx="12"/>
          </p:nvPr>
        </p:nvSpPr>
        <p:spPr/>
        <p:txBody>
          <a:bodyPr/>
          <a:lstStyle/>
          <a:p>
            <a:fld id="{67B4CE29-6554-4A3D-AFF4-5BC7E77D0C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D0283D17-1642-DDC4-686A-025EF3A1A052}"/>
              </a:ext>
            </a:extLst>
          </p:cNvPr>
          <p:cNvSpPr txBox="1"/>
          <p:nvPr/>
        </p:nvSpPr>
        <p:spPr>
          <a:xfrm>
            <a:off x="7591425" y="2505670"/>
            <a:ext cx="3145413" cy="923330"/>
          </a:xfrm>
          <a:prstGeom prst="rect">
            <a:avLst/>
          </a:prstGeom>
          <a:noFill/>
        </p:spPr>
        <p:txBody>
          <a:bodyPr wrap="none" rtlCol="0">
            <a:spAutoFit/>
          </a:bodyPr>
          <a:lstStyle/>
          <a:p>
            <a:r>
              <a:rPr kumimoji="1" lang="ja-JP" altLang="en-US" dirty="0"/>
              <a:t>☓：技量がない、または未実施</a:t>
            </a:r>
            <a:endParaRPr kumimoji="1" lang="en-US" altLang="ja-JP" dirty="0"/>
          </a:p>
          <a:p>
            <a:r>
              <a:rPr kumimoji="1" lang="ja-JP" altLang="en-US" dirty="0"/>
              <a:t>△：技量が不十分</a:t>
            </a:r>
            <a:endParaRPr kumimoji="1" lang="en-US" altLang="ja-JP" dirty="0"/>
          </a:p>
          <a:p>
            <a:r>
              <a:rPr kumimoji="1" lang="ja-JP" altLang="en-US" dirty="0"/>
              <a:t>〇：実現可能</a:t>
            </a:r>
          </a:p>
        </p:txBody>
      </p:sp>
    </p:spTree>
    <p:extLst>
      <p:ext uri="{BB962C8B-B14F-4D97-AF65-F5344CB8AC3E}">
        <p14:creationId xmlns:p14="http://schemas.microsoft.com/office/powerpoint/2010/main" val="156401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p:txBody>
          <a:bodyPr>
            <a:normAutofit/>
          </a:bodyPr>
          <a:lstStyle/>
          <a:p>
            <a:r>
              <a:rPr lang="ja-JP" altLang="en-US" dirty="0"/>
              <a:t>関連研究（１）：</a:t>
            </a:r>
            <a:r>
              <a:rPr kumimoji="1" lang="en-US" altLang="ja-JP" dirty="0">
                <a:latin typeface="+mj-ea"/>
              </a:rPr>
              <a:t>Deep Cluster</a:t>
            </a:r>
            <a:r>
              <a:rPr kumimoji="1" lang="ja-JP" altLang="en-US" dirty="0">
                <a:latin typeface="+mj-ea"/>
              </a:rPr>
              <a:t>（調査中）</a:t>
            </a:r>
          </a:p>
        </p:txBody>
      </p:sp>
      <p:pic>
        <p:nvPicPr>
          <p:cNvPr id="6" name="コンテンツ プレースホルダー 5">
            <a:extLst>
              <a:ext uri="{FF2B5EF4-FFF2-40B4-BE49-F238E27FC236}">
                <a16:creationId xmlns:a16="http://schemas.microsoft.com/office/drawing/2014/main" id="{2F1A5B05-290D-09E7-3FC3-50F12E16203F}"/>
              </a:ext>
            </a:extLst>
          </p:cNvPr>
          <p:cNvPicPr>
            <a:picLocks noGrp="1" noChangeAspect="1"/>
          </p:cNvPicPr>
          <p:nvPr>
            <p:ph idx="1"/>
          </p:nvPr>
        </p:nvPicPr>
        <p:blipFill>
          <a:blip r:embed="rId2"/>
          <a:stretch>
            <a:fillRect/>
          </a:stretch>
        </p:blipFill>
        <p:spPr>
          <a:xfrm>
            <a:off x="2223596" y="3429000"/>
            <a:ext cx="7074520" cy="2293755"/>
          </a:xfrm>
        </p:spPr>
      </p:pic>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9B2F3560-077F-28D1-D45C-D1B45555EF5B}"/>
              </a:ext>
            </a:extLst>
          </p:cNvPr>
          <p:cNvSpPr txBox="1"/>
          <p:nvPr/>
        </p:nvSpPr>
        <p:spPr>
          <a:xfrm>
            <a:off x="810714" y="5722755"/>
            <a:ext cx="7498080" cy="646331"/>
          </a:xfrm>
          <a:prstGeom prst="rect">
            <a:avLst/>
          </a:prstGeom>
          <a:noFill/>
        </p:spPr>
        <p:txBody>
          <a:bodyPr wrap="square" rtlCol="0">
            <a:spAutoFit/>
          </a:bodyPr>
          <a:lstStyle/>
          <a:p>
            <a:r>
              <a:rPr kumimoji="1" lang="ja-JP" altLang="en-US" dirty="0"/>
              <a:t>参照元　：　</a:t>
            </a:r>
            <a:r>
              <a:rPr kumimoji="1" lang="en-US" altLang="ja-JP" dirty="0">
                <a:hlinkClick r:id="rId3"/>
              </a:rPr>
              <a:t>https://arxiv.org/pdf/1807.05520.pdf</a:t>
            </a:r>
            <a:endParaRPr kumimoji="1" lang="en-US" altLang="ja-JP" dirty="0"/>
          </a:p>
          <a:p>
            <a:r>
              <a:rPr kumimoji="1" lang="ja-JP" altLang="en-US" dirty="0"/>
              <a:t>記事：</a:t>
            </a:r>
            <a:r>
              <a:rPr kumimoji="1" lang="en-US" altLang="ja-JP" dirty="0"/>
              <a:t>https://www.hellocybernetics.tech/entry/2018/07/22/184703</a:t>
            </a:r>
            <a:endParaRPr kumimoji="1" lang="ja-JP" altLang="en-US" dirty="0"/>
          </a:p>
        </p:txBody>
      </p:sp>
      <p:sp>
        <p:nvSpPr>
          <p:cNvPr id="8" name="テキスト ボックス 7">
            <a:extLst>
              <a:ext uri="{FF2B5EF4-FFF2-40B4-BE49-F238E27FC236}">
                <a16:creationId xmlns:a16="http://schemas.microsoft.com/office/drawing/2014/main" id="{4988B5D2-A795-6A52-657D-D8AC0FF26770}"/>
              </a:ext>
            </a:extLst>
          </p:cNvPr>
          <p:cNvSpPr txBox="1"/>
          <p:nvPr/>
        </p:nvSpPr>
        <p:spPr>
          <a:xfrm>
            <a:off x="4589281" y="3153781"/>
            <a:ext cx="2343150" cy="461665"/>
          </a:xfrm>
          <a:prstGeom prst="rect">
            <a:avLst/>
          </a:prstGeom>
          <a:noFill/>
          <a:ln w="19050">
            <a:solidFill>
              <a:schemeClr val="tx1">
                <a:lumMod val="95000"/>
                <a:lumOff val="5000"/>
              </a:schemeClr>
            </a:solidFill>
          </a:ln>
        </p:spPr>
        <p:txBody>
          <a:bodyPr wrap="square" rtlCol="0">
            <a:spAutoFit/>
          </a:bodyPr>
          <a:lstStyle/>
          <a:p>
            <a:r>
              <a:rPr kumimoji="1" lang="en-US" altLang="ja-JP" sz="2400" dirty="0"/>
              <a:t>CNN + Clustering</a:t>
            </a:r>
            <a:endParaRPr kumimoji="1" lang="ja-JP" altLang="en-US" sz="2400" dirty="0"/>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r>
              <a:rPr lang="ja-JP" altLang="en-US" sz="2800" dirty="0"/>
              <a:t>特徴：教師なし学習での画像特徴クラスタリングを実現している</a:t>
            </a:r>
            <a:endParaRPr lang="en-US" altLang="ja-JP" sz="2800" dirty="0"/>
          </a:p>
          <a:p>
            <a:pPr marL="358775" indent="-358775">
              <a:buFont typeface="Wingdings" panose="05000000000000000000" pitchFamily="2" charset="2"/>
              <a:buChar char="Ø"/>
            </a:pPr>
            <a:r>
              <a:rPr lang="ja-JP" altLang="en-US" sz="2800" dirty="0"/>
              <a:t>問題点：クラスタリングの精度次第でモデル全体の精度が大きく変化する</a:t>
            </a:r>
            <a:endParaRPr lang="en-US" altLang="ja-JP" sz="2800" dirty="0"/>
          </a:p>
        </p:txBody>
      </p:sp>
    </p:spTree>
    <p:extLst>
      <p:ext uri="{BB962C8B-B14F-4D97-AF65-F5344CB8AC3E}">
        <p14:creationId xmlns:p14="http://schemas.microsoft.com/office/powerpoint/2010/main" val="1392925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12675-0C70-4537-80C9-538413C05196}"/>
              </a:ext>
            </a:extLst>
          </p:cNvPr>
          <p:cNvSpPr>
            <a:spLocks noGrp="1"/>
          </p:cNvSpPr>
          <p:nvPr>
            <p:ph type="title"/>
          </p:nvPr>
        </p:nvSpPr>
        <p:spPr/>
        <p:txBody>
          <a:bodyPr>
            <a:normAutofit/>
          </a:bodyPr>
          <a:lstStyle/>
          <a:p>
            <a:r>
              <a:rPr kumimoji="1" lang="en-US" altLang="ja-JP" dirty="0"/>
              <a:t>CUDA</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9649D795-683D-472D-BA61-6DA50BDEEE3C}"/>
              </a:ext>
            </a:extLst>
          </p:cNvPr>
          <p:cNvSpPr>
            <a:spLocks noGrp="1"/>
          </p:cNvSpPr>
          <p:nvPr>
            <p:ph idx="1"/>
          </p:nvPr>
        </p:nvSpPr>
        <p:spPr/>
        <p:txBody>
          <a:bodyPr>
            <a:normAutofit/>
          </a:bodyPr>
          <a:lstStyle/>
          <a:p>
            <a:pPr>
              <a:buFont typeface="Wingdings" panose="05000000000000000000" pitchFamily="2" charset="2"/>
              <a:buChar char="Ø"/>
            </a:pPr>
            <a:r>
              <a:rPr lang="en-US" altLang="ja-JP" sz="2400" dirty="0"/>
              <a:t>GPU</a:t>
            </a:r>
            <a:r>
              <a:rPr lang="ja-JP" altLang="en-US" sz="2400" dirty="0"/>
              <a:t>で並列計算を処理させるためのソフトウェア開発・実行環境</a:t>
            </a:r>
            <a:endParaRPr lang="en-US" altLang="ja-JP" sz="2400" dirty="0"/>
          </a:p>
          <a:p>
            <a:pPr lvl="1">
              <a:buFont typeface="Wingdings" panose="05000000000000000000" pitchFamily="2" charset="2"/>
              <a:buChar char="Ø"/>
            </a:pPr>
            <a:r>
              <a:rPr kumimoji="1" lang="en-US" altLang="ja-JP" dirty="0">
                <a:hlinkClick r:id="rId2"/>
              </a:rPr>
              <a:t>https://e-words.jp/w/CUDA.html</a:t>
            </a:r>
            <a:endParaRPr kumimoji="1" lang="en-US" altLang="ja-JP" dirty="0"/>
          </a:p>
          <a:p>
            <a:pPr>
              <a:buFont typeface="Wingdings" panose="05000000000000000000" pitchFamily="2" charset="2"/>
              <a:buChar char="Ø"/>
            </a:pPr>
            <a:r>
              <a:rPr lang="en-US" altLang="ja-JP" sz="2800" dirty="0" err="1"/>
              <a:t>cuDNN</a:t>
            </a:r>
            <a:r>
              <a:rPr lang="ja-JP" altLang="en-US" sz="2800" dirty="0"/>
              <a:t>：</a:t>
            </a:r>
            <a:r>
              <a:rPr lang="ja-JP" altLang="en-US" sz="2400" b="0" i="0" dirty="0">
                <a:solidFill>
                  <a:srgbClr val="262525"/>
                </a:solidFill>
                <a:effectLst/>
                <a:latin typeface="MyYuGothicM"/>
              </a:rPr>
              <a:t>基本的な機能をまとめた</a:t>
            </a:r>
            <a:r>
              <a:rPr lang="en-US" altLang="ja-JP" sz="2400" b="0" i="0" dirty="0">
                <a:solidFill>
                  <a:srgbClr val="262525"/>
                </a:solidFill>
                <a:effectLst/>
                <a:latin typeface="MyYuGothicM"/>
              </a:rPr>
              <a:t>CUDA</a:t>
            </a:r>
            <a:r>
              <a:rPr lang="ja-JP" altLang="en-US" sz="2400" b="0" i="0" dirty="0">
                <a:solidFill>
                  <a:srgbClr val="262525"/>
                </a:solidFill>
                <a:effectLst/>
                <a:latin typeface="MyYuGothicM"/>
              </a:rPr>
              <a:t>ライブラリ</a:t>
            </a:r>
            <a:endParaRPr lang="en-US" altLang="ja-JP" sz="2400" b="0" i="0" dirty="0">
              <a:solidFill>
                <a:srgbClr val="262525"/>
              </a:solidFill>
              <a:effectLst/>
              <a:latin typeface="MyYuGothicM"/>
            </a:endParaRPr>
          </a:p>
          <a:p>
            <a:pPr>
              <a:buFont typeface="Wingdings" panose="05000000000000000000" pitchFamily="2" charset="2"/>
              <a:buChar char="Ø"/>
            </a:pPr>
            <a:r>
              <a:rPr lang="en-US" altLang="ja-JP" sz="2400" dirty="0" err="1"/>
              <a:t>Tensorflow</a:t>
            </a:r>
            <a:r>
              <a:rPr lang="ja-JP" altLang="en-US" sz="2400" dirty="0"/>
              <a:t>：機械学習のライブラリ、他次元のテンソルを扱える</a:t>
            </a:r>
            <a:endParaRPr lang="en-US" altLang="ja-JP" sz="2400" dirty="0"/>
          </a:p>
        </p:txBody>
      </p:sp>
      <p:sp>
        <p:nvSpPr>
          <p:cNvPr id="4" name="スライド番号プレースホルダー 3">
            <a:extLst>
              <a:ext uri="{FF2B5EF4-FFF2-40B4-BE49-F238E27FC236}">
                <a16:creationId xmlns:a16="http://schemas.microsoft.com/office/drawing/2014/main" id="{2BF28CB3-DE3E-4F03-BB24-A89CBD957BD2}"/>
              </a:ext>
            </a:extLst>
          </p:cNvPr>
          <p:cNvSpPr>
            <a:spLocks noGrp="1"/>
          </p:cNvSpPr>
          <p:nvPr>
            <p:ph type="sldNum" sz="quarter" idx="12"/>
          </p:nvPr>
        </p:nvSpPr>
        <p:spPr/>
        <p:txBody>
          <a:bodyPr/>
          <a:lstStyle/>
          <a:p>
            <a:fld id="{67B4CE29-6554-4A3D-AFF4-5BC7E77D0C2D}" type="slidenum">
              <a:rPr kumimoji="1" lang="ja-JP" altLang="en-US" smtClean="0"/>
              <a:t>50</a:t>
            </a:fld>
            <a:endParaRPr kumimoji="1" lang="ja-JP" altLang="en-US"/>
          </a:p>
        </p:txBody>
      </p:sp>
      <p:sp>
        <p:nvSpPr>
          <p:cNvPr id="9" name="矢印: 下 8">
            <a:extLst>
              <a:ext uri="{FF2B5EF4-FFF2-40B4-BE49-F238E27FC236}">
                <a16:creationId xmlns:a16="http://schemas.microsoft.com/office/drawing/2014/main" id="{808A7AC4-DEF5-4F6C-B018-0F24B5590411}"/>
              </a:ext>
            </a:extLst>
          </p:cNvPr>
          <p:cNvSpPr/>
          <p:nvPr/>
        </p:nvSpPr>
        <p:spPr>
          <a:xfrm>
            <a:off x="5153025" y="3810000"/>
            <a:ext cx="1314450" cy="600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グラフィックス 10" descr="コンピューター">
            <a:extLst>
              <a:ext uri="{FF2B5EF4-FFF2-40B4-BE49-F238E27FC236}">
                <a16:creationId xmlns:a16="http://schemas.microsoft.com/office/drawing/2014/main" id="{1435BBB6-770B-4F92-8B3E-FC369ADE57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9639" y="4465395"/>
            <a:ext cx="1512073" cy="1512073"/>
          </a:xfrm>
          <a:prstGeom prst="rect">
            <a:avLst/>
          </a:prstGeom>
        </p:spPr>
      </p:pic>
      <p:pic>
        <p:nvPicPr>
          <p:cNvPr id="13" name="グラフィックス 12" descr="ノート PC">
            <a:extLst>
              <a:ext uri="{FF2B5EF4-FFF2-40B4-BE49-F238E27FC236}">
                <a16:creationId xmlns:a16="http://schemas.microsoft.com/office/drawing/2014/main" id="{E773B3B9-2C7A-4415-B6AF-F1858616EE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3338" y="4465395"/>
            <a:ext cx="1512072" cy="1512072"/>
          </a:xfrm>
          <a:prstGeom prst="rect">
            <a:avLst/>
          </a:prstGeom>
        </p:spPr>
      </p:pic>
      <p:sp>
        <p:nvSpPr>
          <p:cNvPr id="14" name="テキスト ボックス 13">
            <a:extLst>
              <a:ext uri="{FF2B5EF4-FFF2-40B4-BE49-F238E27FC236}">
                <a16:creationId xmlns:a16="http://schemas.microsoft.com/office/drawing/2014/main" id="{E0406852-ADDB-40B7-839B-E195CDE75663}"/>
              </a:ext>
            </a:extLst>
          </p:cNvPr>
          <p:cNvSpPr txBox="1"/>
          <p:nvPr/>
        </p:nvSpPr>
        <p:spPr>
          <a:xfrm>
            <a:off x="6296025" y="5746635"/>
            <a:ext cx="2047875" cy="461665"/>
          </a:xfrm>
          <a:prstGeom prst="rect">
            <a:avLst/>
          </a:prstGeom>
          <a:noFill/>
        </p:spPr>
        <p:txBody>
          <a:bodyPr wrap="square" rtlCol="0">
            <a:spAutoFit/>
          </a:bodyPr>
          <a:lstStyle/>
          <a:p>
            <a:r>
              <a:rPr kumimoji="1" lang="en-US" altLang="ja-JP" sz="2400" dirty="0"/>
              <a:t>Windows11</a:t>
            </a:r>
            <a:endParaRPr kumimoji="1" lang="ja-JP" altLang="en-US" sz="2400" dirty="0"/>
          </a:p>
        </p:txBody>
      </p:sp>
      <p:sp>
        <p:nvSpPr>
          <p:cNvPr id="15" name="テキスト ボックス 14">
            <a:extLst>
              <a:ext uri="{FF2B5EF4-FFF2-40B4-BE49-F238E27FC236}">
                <a16:creationId xmlns:a16="http://schemas.microsoft.com/office/drawing/2014/main" id="{5C286F96-B9CC-4B55-8E37-D275EDF56EF1}"/>
              </a:ext>
            </a:extLst>
          </p:cNvPr>
          <p:cNvSpPr txBox="1"/>
          <p:nvPr/>
        </p:nvSpPr>
        <p:spPr>
          <a:xfrm>
            <a:off x="3726035" y="5746635"/>
            <a:ext cx="2047875" cy="461665"/>
          </a:xfrm>
          <a:prstGeom prst="rect">
            <a:avLst/>
          </a:prstGeom>
          <a:noFill/>
        </p:spPr>
        <p:txBody>
          <a:bodyPr wrap="square" rtlCol="0">
            <a:spAutoFit/>
          </a:bodyPr>
          <a:lstStyle/>
          <a:p>
            <a:r>
              <a:rPr kumimoji="1" lang="en-US" altLang="ja-JP" sz="2400" dirty="0"/>
              <a:t>Ubuntu22.04</a:t>
            </a:r>
            <a:endParaRPr kumimoji="1" lang="ja-JP" altLang="en-US" sz="2400" dirty="0"/>
          </a:p>
        </p:txBody>
      </p:sp>
      <p:sp>
        <p:nvSpPr>
          <p:cNvPr id="16" name="テキスト ボックス 15">
            <a:extLst>
              <a:ext uri="{FF2B5EF4-FFF2-40B4-BE49-F238E27FC236}">
                <a16:creationId xmlns:a16="http://schemas.microsoft.com/office/drawing/2014/main" id="{F6459D52-429A-45AF-A254-774A31E5598E}"/>
              </a:ext>
            </a:extLst>
          </p:cNvPr>
          <p:cNvSpPr txBox="1"/>
          <p:nvPr/>
        </p:nvSpPr>
        <p:spPr>
          <a:xfrm>
            <a:off x="5375701" y="4413518"/>
            <a:ext cx="2047875" cy="461665"/>
          </a:xfrm>
          <a:prstGeom prst="rect">
            <a:avLst/>
          </a:prstGeom>
          <a:noFill/>
        </p:spPr>
        <p:txBody>
          <a:bodyPr wrap="square" rtlCol="0">
            <a:spAutoFit/>
          </a:bodyPr>
          <a:lstStyle/>
          <a:p>
            <a:r>
              <a:rPr kumimoji="1" lang="en-US" altLang="ja-JP" sz="2400" dirty="0"/>
              <a:t>install</a:t>
            </a:r>
            <a:endParaRPr kumimoji="1" lang="ja-JP" altLang="en-US" sz="2400" dirty="0"/>
          </a:p>
        </p:txBody>
      </p:sp>
    </p:spTree>
    <p:extLst>
      <p:ext uri="{BB962C8B-B14F-4D97-AF65-F5344CB8AC3E}">
        <p14:creationId xmlns:p14="http://schemas.microsoft.com/office/powerpoint/2010/main" val="1557461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DDE8C-8754-F573-4462-1371FB8C61B6}"/>
              </a:ext>
            </a:extLst>
          </p:cNvPr>
          <p:cNvSpPr>
            <a:spLocks noGrp="1"/>
          </p:cNvSpPr>
          <p:nvPr>
            <p:ph type="title"/>
          </p:nvPr>
        </p:nvSpPr>
        <p:spPr/>
        <p:txBody>
          <a:bodyPr>
            <a:normAutofit fontScale="90000"/>
          </a:bodyPr>
          <a:lstStyle/>
          <a:p>
            <a:r>
              <a:rPr kumimoji="1" lang="ja-JP" altLang="en-US" dirty="0"/>
              <a:t>利用する特徴抽出：</a:t>
            </a:r>
            <a:br>
              <a:rPr kumimoji="1" lang="en-US" altLang="ja-JP" dirty="0"/>
            </a:br>
            <a:r>
              <a:rPr kumimoji="1" lang="ja-JP" altLang="en-US" dirty="0"/>
              <a:t>オートエンコーダ</a:t>
            </a:r>
            <a:r>
              <a:rPr kumimoji="1" lang="en-US" altLang="ja-JP" dirty="0"/>
              <a:t>(VAE)</a:t>
            </a:r>
            <a:r>
              <a:rPr kumimoji="1" lang="ja-JP" altLang="en-US" dirty="0"/>
              <a:t>について</a:t>
            </a:r>
          </a:p>
        </p:txBody>
      </p:sp>
      <p:sp>
        <p:nvSpPr>
          <p:cNvPr id="4" name="スライド番号プレースホルダー 3">
            <a:extLst>
              <a:ext uri="{FF2B5EF4-FFF2-40B4-BE49-F238E27FC236}">
                <a16:creationId xmlns:a16="http://schemas.microsoft.com/office/drawing/2014/main" id="{E817AE57-8415-BC65-52D2-BF4E3AE82035}"/>
              </a:ext>
            </a:extLst>
          </p:cNvPr>
          <p:cNvSpPr>
            <a:spLocks noGrp="1"/>
          </p:cNvSpPr>
          <p:nvPr>
            <p:ph type="sldNum" sz="quarter" idx="12"/>
          </p:nvPr>
        </p:nvSpPr>
        <p:spPr/>
        <p:txBody>
          <a:bodyPr/>
          <a:lstStyle/>
          <a:p>
            <a:fld id="{67B4CE29-6554-4A3D-AFF4-5BC7E77D0C2D}" type="slidenum">
              <a:rPr kumimoji="1" lang="ja-JP" altLang="en-US" smtClean="0"/>
              <a:t>51</a:t>
            </a:fld>
            <a:endParaRPr kumimoji="1" lang="ja-JP" altLang="en-US"/>
          </a:p>
        </p:txBody>
      </p:sp>
      <p:graphicFrame>
        <p:nvGraphicFramePr>
          <p:cNvPr id="8" name="表 8">
            <a:extLst>
              <a:ext uri="{FF2B5EF4-FFF2-40B4-BE49-F238E27FC236}">
                <a16:creationId xmlns:a16="http://schemas.microsoft.com/office/drawing/2014/main" id="{6037923C-47F5-F281-8FDE-B40241E2E66C}"/>
              </a:ext>
            </a:extLst>
          </p:cNvPr>
          <p:cNvGraphicFramePr>
            <a:graphicFrameLocks noGrp="1"/>
          </p:cNvGraphicFramePr>
          <p:nvPr>
            <p:ph idx="1"/>
            <p:extLst>
              <p:ext uri="{D42A27DB-BD31-4B8C-83A1-F6EECF244321}">
                <p14:modId xmlns:p14="http://schemas.microsoft.com/office/powerpoint/2010/main" val="331910874"/>
              </p:ext>
            </p:extLst>
          </p:nvPr>
        </p:nvGraphicFramePr>
        <p:xfrm>
          <a:off x="1066800" y="2115601"/>
          <a:ext cx="10058400" cy="3599398"/>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975526903"/>
                    </a:ext>
                  </a:extLst>
                </a:gridCol>
                <a:gridCol w="5029200">
                  <a:extLst>
                    <a:ext uri="{9D8B030D-6E8A-4147-A177-3AD203B41FA5}">
                      <a16:colId xmlns:a16="http://schemas.microsoft.com/office/drawing/2014/main" val="220950392"/>
                    </a:ext>
                  </a:extLst>
                </a:gridCol>
              </a:tblGrid>
              <a:tr h="620586">
                <a:tc>
                  <a:txBody>
                    <a:bodyPr/>
                    <a:lstStyle/>
                    <a:p>
                      <a:pPr algn="ctr"/>
                      <a:r>
                        <a:rPr kumimoji="1" lang="ja-JP" altLang="en-US" sz="2400" dirty="0"/>
                        <a:t>メリット</a:t>
                      </a:r>
                    </a:p>
                  </a:txBody>
                  <a:tcPr anchor="ctr"/>
                </a:tc>
                <a:tc>
                  <a:txBody>
                    <a:bodyPr/>
                    <a:lstStyle/>
                    <a:p>
                      <a:pPr algn="ctr"/>
                      <a:r>
                        <a:rPr kumimoji="1" lang="ja-JP" altLang="en-US" sz="2400" dirty="0"/>
                        <a:t>デメリット</a:t>
                      </a:r>
                    </a:p>
                  </a:txBody>
                  <a:tcPr anchor="ctr"/>
                </a:tc>
                <a:extLst>
                  <a:ext uri="{0D108BD9-81ED-4DB2-BD59-A6C34878D82A}">
                    <a16:rowId xmlns:a16="http://schemas.microsoft.com/office/drawing/2014/main" val="3905526844"/>
                  </a:ext>
                </a:extLst>
              </a:tr>
              <a:tr h="620586">
                <a:tc>
                  <a:txBody>
                    <a:bodyPr/>
                    <a:lstStyle/>
                    <a:p>
                      <a:pPr algn="ctr"/>
                      <a:r>
                        <a:rPr kumimoji="1" lang="ja-JP" altLang="en-US" sz="2400" dirty="0">
                          <a:solidFill>
                            <a:schemeClr val="tx1">
                              <a:lumMod val="95000"/>
                              <a:lumOff val="5000"/>
                            </a:schemeClr>
                          </a:solidFill>
                        </a:rPr>
                        <a:t>モデル設計が容易</a:t>
                      </a:r>
                    </a:p>
                  </a:txBody>
                  <a:tcPr anchor="ctr"/>
                </a:tc>
                <a:tc>
                  <a:txBody>
                    <a:bodyPr/>
                    <a:lstStyle/>
                    <a:p>
                      <a:pPr algn="ctr"/>
                      <a:r>
                        <a:rPr kumimoji="1" lang="ja-JP" altLang="en-US" sz="2400" dirty="0"/>
                        <a:t>圧縮で特徴が少なからず消失する</a:t>
                      </a:r>
                    </a:p>
                  </a:txBody>
                  <a:tcPr anchor="ctr"/>
                </a:tc>
                <a:extLst>
                  <a:ext uri="{0D108BD9-81ED-4DB2-BD59-A6C34878D82A}">
                    <a16:rowId xmlns:a16="http://schemas.microsoft.com/office/drawing/2014/main" val="2916359289"/>
                  </a:ext>
                </a:extLst>
              </a:tr>
              <a:tr h="1117054">
                <a:tc>
                  <a:txBody>
                    <a:bodyPr/>
                    <a:lstStyle/>
                    <a:p>
                      <a:pPr algn="ctr"/>
                      <a:r>
                        <a:rPr kumimoji="1" lang="ja-JP" altLang="en-US" sz="2400" dirty="0"/>
                        <a:t>自己教師あり学習なので、ラベルが不要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鮮明には生成されない</a:t>
                      </a:r>
                    </a:p>
                    <a:p>
                      <a:pPr algn="ctr"/>
                      <a:endParaRPr kumimoji="1" lang="ja-JP" altLang="en-US" sz="2400" dirty="0"/>
                    </a:p>
                  </a:txBody>
                  <a:tcPr anchor="ctr"/>
                </a:tc>
                <a:extLst>
                  <a:ext uri="{0D108BD9-81ED-4DB2-BD59-A6C34878D82A}">
                    <a16:rowId xmlns:a16="http://schemas.microsoft.com/office/drawing/2014/main" val="1934080187"/>
                  </a:ext>
                </a:extLst>
              </a:tr>
              <a:tr h="620586">
                <a:tc>
                  <a:txBody>
                    <a:bodyPr/>
                    <a:lstStyle/>
                    <a:p>
                      <a:pPr algn="ctr"/>
                      <a:r>
                        <a:rPr kumimoji="1" lang="ja-JP" altLang="en-US" sz="2400" dirty="0"/>
                        <a:t>正解データのみ収集すればよい</a:t>
                      </a:r>
                    </a:p>
                  </a:txBody>
                  <a:tcPr anchor="ctr"/>
                </a:tc>
                <a:tc>
                  <a:txBody>
                    <a:bodyPr/>
                    <a:lstStyle/>
                    <a:p>
                      <a:pPr algn="ctr"/>
                      <a:endParaRPr kumimoji="1" lang="ja-JP" altLang="en-US" sz="2400" dirty="0"/>
                    </a:p>
                  </a:txBody>
                  <a:tcPr anchor="ctr"/>
                </a:tc>
                <a:extLst>
                  <a:ext uri="{0D108BD9-81ED-4DB2-BD59-A6C34878D82A}">
                    <a16:rowId xmlns:a16="http://schemas.microsoft.com/office/drawing/2014/main" val="3871608889"/>
                  </a:ext>
                </a:extLst>
              </a:tr>
              <a:tr h="620586">
                <a:tc>
                  <a:txBody>
                    <a:bodyPr/>
                    <a:lstStyle/>
                    <a:p>
                      <a:pPr algn="ctr"/>
                      <a:r>
                        <a:rPr kumimoji="1" lang="ja-JP" altLang="en-US" sz="2400" dirty="0"/>
                        <a:t>画像が生成できる</a:t>
                      </a:r>
                    </a:p>
                  </a:txBody>
                  <a:tcPr anchor="ctr"/>
                </a:tc>
                <a:tc>
                  <a:txBody>
                    <a:bodyPr/>
                    <a:lstStyle/>
                    <a:p>
                      <a:pPr algn="ctr"/>
                      <a:endParaRPr kumimoji="1" lang="ja-JP" altLang="en-US" sz="2400" dirty="0"/>
                    </a:p>
                  </a:txBody>
                  <a:tcPr anchor="ctr"/>
                </a:tc>
                <a:extLst>
                  <a:ext uri="{0D108BD9-81ED-4DB2-BD59-A6C34878D82A}">
                    <a16:rowId xmlns:a16="http://schemas.microsoft.com/office/drawing/2014/main" val="1643039026"/>
                  </a:ext>
                </a:extLst>
              </a:tr>
            </a:tbl>
          </a:graphicData>
        </a:graphic>
      </p:graphicFrame>
    </p:spTree>
    <p:extLst>
      <p:ext uri="{BB962C8B-B14F-4D97-AF65-F5344CB8AC3E}">
        <p14:creationId xmlns:p14="http://schemas.microsoft.com/office/powerpoint/2010/main" val="218276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7578E-6487-47EA-BB21-E58CC82F59AA}"/>
              </a:ext>
            </a:extLst>
          </p:cNvPr>
          <p:cNvSpPr>
            <a:spLocks noGrp="1"/>
          </p:cNvSpPr>
          <p:nvPr>
            <p:ph type="title"/>
          </p:nvPr>
        </p:nvSpPr>
        <p:spPr/>
        <p:txBody>
          <a:bodyPr>
            <a:normAutofit/>
          </a:bodyPr>
          <a:lstStyle/>
          <a:p>
            <a:r>
              <a:rPr kumimoji="1" lang="ja-JP" altLang="en-US" dirty="0"/>
              <a:t>テーマ１：問題背景（技術）</a:t>
            </a:r>
          </a:p>
        </p:txBody>
      </p:sp>
      <p:sp>
        <p:nvSpPr>
          <p:cNvPr id="3" name="コンテンツ プレースホルダー 2">
            <a:extLst>
              <a:ext uri="{FF2B5EF4-FFF2-40B4-BE49-F238E27FC236}">
                <a16:creationId xmlns:a16="http://schemas.microsoft.com/office/drawing/2014/main" id="{013CC26B-F35E-486F-B24B-1BA821ADE2D9}"/>
              </a:ext>
            </a:extLst>
          </p:cNvPr>
          <p:cNvSpPr>
            <a:spLocks noGrp="1"/>
          </p:cNvSpPr>
          <p:nvPr>
            <p:ph idx="1"/>
          </p:nvPr>
        </p:nvSpPr>
        <p:spPr/>
        <p:txBody>
          <a:bodyPr>
            <a:normAutofit/>
          </a:bodyPr>
          <a:lstStyle/>
          <a:p>
            <a:pPr>
              <a:buFont typeface="Wingdings" panose="05000000000000000000" pitchFamily="2" charset="2"/>
              <a:buChar char="Ø"/>
            </a:pPr>
            <a:r>
              <a:rPr kumimoji="1" lang="ja-JP" altLang="en-US" sz="2400" u="sng" dirty="0"/>
              <a:t>画像特徴での検索は、</a:t>
            </a:r>
            <a:r>
              <a:rPr kumimoji="1" lang="ja-JP" altLang="en-US" sz="2400" u="sng" dirty="0">
                <a:solidFill>
                  <a:srgbClr val="0070C0"/>
                </a:solidFill>
              </a:rPr>
              <a:t>テキストベースよりも時間が掛かってしまう</a:t>
            </a:r>
            <a:endParaRPr kumimoji="1" lang="en-US" altLang="ja-JP" sz="2400" u="sng" dirty="0">
              <a:solidFill>
                <a:srgbClr val="0070C0"/>
              </a:solidFill>
            </a:endParaRPr>
          </a:p>
          <a:p>
            <a:pPr lvl="1">
              <a:buFont typeface="Wingdings" panose="05000000000000000000" pitchFamily="2" charset="2"/>
              <a:buChar char="Ø"/>
            </a:pPr>
            <a:r>
              <a:rPr lang="ja-JP" altLang="en-US" sz="2200" dirty="0"/>
              <a:t>画像という形式が、テキストと比べて非常に大きい</a:t>
            </a:r>
            <a:endParaRPr lang="en-US" altLang="ja-JP" sz="2200" dirty="0"/>
          </a:p>
          <a:p>
            <a:pPr lvl="1">
              <a:buFont typeface="Wingdings" panose="05000000000000000000" pitchFamily="2" charset="2"/>
              <a:buChar char="Ø"/>
            </a:pPr>
            <a:r>
              <a:rPr lang="ja-JP" altLang="en-US" sz="2200" dirty="0"/>
              <a:t>画像の特徴抽出が重要で時間が掛かる</a:t>
            </a:r>
            <a:endParaRPr lang="en-US" altLang="ja-JP" sz="2200" dirty="0"/>
          </a:p>
          <a:p>
            <a:pPr lvl="1">
              <a:buFont typeface="Wingdings" panose="05000000000000000000" pitchFamily="2" charset="2"/>
              <a:buChar char="Ø"/>
            </a:pPr>
            <a:r>
              <a:rPr kumimoji="1" lang="ja-JP" altLang="en-US" sz="2200" dirty="0"/>
              <a:t>データ数が多いほど、計算コストが膨張する</a:t>
            </a:r>
            <a:endParaRPr kumimoji="1" lang="en-US" altLang="ja-JP" sz="2200" dirty="0"/>
          </a:p>
          <a:p>
            <a:pPr lvl="1">
              <a:buFont typeface="Wingdings" panose="05000000000000000000" pitchFamily="2" charset="2"/>
              <a:buChar char="ü"/>
            </a:pPr>
            <a:r>
              <a:rPr lang="ja-JP" altLang="en-US" sz="2200" dirty="0">
                <a:highlight>
                  <a:srgbClr val="FFFF00"/>
                </a:highlight>
              </a:rPr>
              <a:t>より高速な検索が必要である</a:t>
            </a:r>
            <a:endParaRPr kumimoji="1" lang="en-US" altLang="ja-JP" sz="2200" dirty="0">
              <a:highlight>
                <a:srgbClr val="FFFF00"/>
              </a:highlight>
            </a:endParaRPr>
          </a:p>
          <a:p>
            <a:pPr lvl="1">
              <a:buFont typeface="Wingdings" panose="05000000000000000000" pitchFamily="2" charset="2"/>
              <a:buChar char="Ø"/>
            </a:pPr>
            <a:endParaRPr lang="en-US" altLang="ja-JP" sz="2000" dirty="0"/>
          </a:p>
          <a:p>
            <a:pPr>
              <a:buFont typeface="Wingdings" panose="05000000000000000000" pitchFamily="2" charset="2"/>
              <a:buChar char="Ø"/>
            </a:pPr>
            <a:r>
              <a:rPr kumimoji="1" lang="ja-JP" altLang="en-US" sz="2400" u="sng" dirty="0"/>
              <a:t>同じ意味をもつ</a:t>
            </a:r>
            <a:r>
              <a:rPr lang="ja-JP" altLang="en-US" sz="2400" u="sng" dirty="0"/>
              <a:t>画像でも、</a:t>
            </a:r>
            <a:r>
              <a:rPr lang="ja-JP" altLang="en-US" sz="2400" u="sng" dirty="0">
                <a:solidFill>
                  <a:srgbClr val="0070C0"/>
                </a:solidFill>
              </a:rPr>
              <a:t>異なるものと捉えられてしまう</a:t>
            </a:r>
            <a:r>
              <a:rPr lang="ja-JP" altLang="en-US" sz="2400" u="sng" dirty="0"/>
              <a:t>ことがある</a:t>
            </a:r>
            <a:endParaRPr lang="en-US" altLang="ja-JP" sz="2400" u="sng" dirty="0"/>
          </a:p>
          <a:p>
            <a:pPr lvl="1">
              <a:buFont typeface="Wingdings" panose="05000000000000000000" pitchFamily="2" charset="2"/>
              <a:buChar char="Ø"/>
            </a:pPr>
            <a:r>
              <a:rPr lang="ja-JP" altLang="en-US" sz="2200" u="sng" dirty="0"/>
              <a:t>この逆も発生する</a:t>
            </a:r>
            <a:endParaRPr lang="en-US" altLang="ja-JP" sz="2200" u="sng" dirty="0"/>
          </a:p>
          <a:p>
            <a:pPr lvl="1">
              <a:buFont typeface="Wingdings" panose="05000000000000000000" pitchFamily="2" charset="2"/>
              <a:buChar char="Ø"/>
            </a:pPr>
            <a:r>
              <a:rPr lang="ja-JP" altLang="en-US" sz="2200" dirty="0"/>
              <a:t>色、角度、縮尺、ノイズ等</a:t>
            </a:r>
            <a:endParaRPr lang="en-US" altLang="ja-JP" sz="2200" dirty="0"/>
          </a:p>
          <a:p>
            <a:pPr lvl="1">
              <a:buFont typeface="Wingdings" panose="05000000000000000000" pitchFamily="2" charset="2"/>
              <a:buChar char="ü"/>
            </a:pPr>
            <a:r>
              <a:rPr lang="ja-JP" altLang="en-US" sz="2200" dirty="0">
                <a:highlight>
                  <a:srgbClr val="FFFF00"/>
                </a:highlight>
              </a:rPr>
              <a:t>高精度な推薦を行えるアルゴリズムが必要である</a:t>
            </a:r>
            <a:endParaRPr kumimoji="1" lang="ja-JP" altLang="en-US" sz="2200" dirty="0">
              <a:highlight>
                <a:srgbClr val="FFFF00"/>
              </a:highlight>
            </a:endParaRPr>
          </a:p>
        </p:txBody>
      </p:sp>
      <p:sp>
        <p:nvSpPr>
          <p:cNvPr id="4" name="スライド番号プレースホルダー 3">
            <a:extLst>
              <a:ext uri="{FF2B5EF4-FFF2-40B4-BE49-F238E27FC236}">
                <a16:creationId xmlns:a16="http://schemas.microsoft.com/office/drawing/2014/main" id="{E0A4B149-7EA0-E282-BB01-89FDBF5D5627}"/>
              </a:ext>
            </a:extLst>
          </p:cNvPr>
          <p:cNvSpPr>
            <a:spLocks noGrp="1"/>
          </p:cNvSpPr>
          <p:nvPr>
            <p:ph type="sldNum" sz="quarter" idx="12"/>
          </p:nvPr>
        </p:nvSpPr>
        <p:spPr/>
        <p:txBody>
          <a:bodyPr/>
          <a:lstStyle/>
          <a:p>
            <a:fld id="{67B4CE29-6554-4A3D-AFF4-5BC7E77D0C2D}" type="slidenum">
              <a:rPr kumimoji="1" lang="ja-JP" altLang="en-US" smtClean="0"/>
              <a:t>52</a:t>
            </a:fld>
            <a:endParaRPr kumimoji="1" lang="ja-JP" altLang="en-US"/>
          </a:p>
        </p:txBody>
      </p:sp>
    </p:spTree>
    <p:extLst>
      <p:ext uri="{BB962C8B-B14F-4D97-AF65-F5344CB8AC3E}">
        <p14:creationId xmlns:p14="http://schemas.microsoft.com/office/powerpoint/2010/main" val="2760494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FC36E-A785-4827-8CC9-021D1713F191}"/>
              </a:ext>
            </a:extLst>
          </p:cNvPr>
          <p:cNvSpPr>
            <a:spLocks noGrp="1"/>
          </p:cNvSpPr>
          <p:nvPr>
            <p:ph type="title"/>
          </p:nvPr>
        </p:nvSpPr>
        <p:spPr/>
        <p:txBody>
          <a:bodyPr>
            <a:normAutofit/>
          </a:bodyPr>
          <a:lstStyle/>
          <a:p>
            <a:r>
              <a:rPr kumimoji="1" lang="ja-JP" altLang="en-US" dirty="0"/>
              <a:t>テーマ</a:t>
            </a:r>
            <a:r>
              <a:rPr lang="ja-JP" altLang="en-US" dirty="0"/>
              <a:t>１：</a:t>
            </a:r>
            <a:r>
              <a:rPr kumimoji="1" lang="ja-JP" altLang="en-US" dirty="0"/>
              <a:t>問題背景</a:t>
            </a:r>
          </a:p>
        </p:txBody>
      </p:sp>
      <p:sp>
        <p:nvSpPr>
          <p:cNvPr id="3" name="コンテンツ プレースホルダー 2">
            <a:extLst>
              <a:ext uri="{FF2B5EF4-FFF2-40B4-BE49-F238E27FC236}">
                <a16:creationId xmlns:a16="http://schemas.microsoft.com/office/drawing/2014/main" id="{FA37DC8F-61F7-4F2B-8F75-165E0397FB88}"/>
              </a:ext>
            </a:extLst>
          </p:cNvPr>
          <p:cNvSpPr>
            <a:spLocks noGrp="1"/>
          </p:cNvSpPr>
          <p:nvPr>
            <p:ph idx="1"/>
          </p:nvPr>
        </p:nvSpPr>
        <p:spPr>
          <a:xfrm>
            <a:off x="1097280" y="1845734"/>
            <a:ext cx="10058400" cy="4253062"/>
          </a:xfrm>
        </p:spPr>
        <p:txBody>
          <a:bodyPr>
            <a:normAutofit/>
          </a:bodyPr>
          <a:lstStyle/>
          <a:p>
            <a:pPr>
              <a:buFont typeface="Wingdings" panose="05000000000000000000" pitchFamily="2" charset="2"/>
              <a:buChar char="Ø"/>
            </a:pPr>
            <a:r>
              <a:rPr lang="ja-JP" altLang="en-US" sz="2400" u="sng" dirty="0"/>
              <a:t>現在の画像検索システムは、インデックス化された情報（テキスト）で、検索されることが多い</a:t>
            </a:r>
            <a:endParaRPr lang="en-US" altLang="ja-JP" sz="2200" u="sng" dirty="0"/>
          </a:p>
          <a:p>
            <a:pPr lvl="1">
              <a:buFont typeface="Wingdings" panose="05000000000000000000" pitchFamily="2" charset="2"/>
              <a:buChar char="p"/>
            </a:pPr>
            <a:r>
              <a:rPr lang="ja-JP" altLang="en-US" sz="2200" dirty="0"/>
              <a:t>テキスト検索：</a:t>
            </a:r>
            <a:r>
              <a:rPr lang="ja-JP" altLang="en-US" sz="2200" dirty="0">
                <a:solidFill>
                  <a:srgbClr val="FF0000"/>
                </a:solidFill>
              </a:rPr>
              <a:t>検索時間は高速</a:t>
            </a:r>
            <a:endParaRPr lang="en-US" altLang="ja-JP" sz="2200" dirty="0">
              <a:solidFill>
                <a:srgbClr val="FF0000"/>
              </a:solidFill>
            </a:endParaRPr>
          </a:p>
          <a:p>
            <a:pPr lvl="1">
              <a:buFont typeface="Wingdings" panose="05000000000000000000" pitchFamily="2" charset="2"/>
              <a:buChar char="p"/>
            </a:pPr>
            <a:r>
              <a:rPr lang="ja-JP" altLang="en-US" sz="2200" dirty="0"/>
              <a:t>テキスト検索：</a:t>
            </a:r>
            <a:r>
              <a:rPr lang="ja-JP" altLang="en-US" sz="2200" dirty="0">
                <a:solidFill>
                  <a:srgbClr val="FF0000"/>
                </a:solidFill>
              </a:rPr>
              <a:t>ビッグデータに対応可能</a:t>
            </a:r>
            <a:endParaRPr lang="en-US" altLang="ja-JP" sz="2200" dirty="0">
              <a:solidFill>
                <a:srgbClr val="FF0000"/>
              </a:solidFill>
            </a:endParaRPr>
          </a:p>
          <a:p>
            <a:pPr lvl="1">
              <a:buFont typeface="Wingdings" panose="05000000000000000000" pitchFamily="2" charset="2"/>
              <a:buChar char="p"/>
            </a:pPr>
            <a:r>
              <a:rPr lang="ja-JP" altLang="en-US" sz="2200" dirty="0"/>
              <a:t>テキスト検索：</a:t>
            </a:r>
            <a:r>
              <a:rPr lang="ja-JP" altLang="en-US" sz="2200" dirty="0">
                <a:solidFill>
                  <a:srgbClr val="0070C0"/>
                </a:solidFill>
              </a:rPr>
              <a:t>類似画像を検索</a:t>
            </a:r>
            <a:r>
              <a:rPr lang="ja-JP" altLang="en-US" sz="2200" dirty="0"/>
              <a:t>するには不向き</a:t>
            </a:r>
            <a:endParaRPr lang="en-US" altLang="ja-JP" sz="2200" dirty="0"/>
          </a:p>
          <a:p>
            <a:pPr lvl="1">
              <a:buFont typeface="Wingdings" panose="05000000000000000000" pitchFamily="2" charset="2"/>
              <a:buChar char="p"/>
            </a:pPr>
            <a:r>
              <a:rPr lang="ja-JP" altLang="en-US" sz="2200" dirty="0"/>
              <a:t>テキスト検索：検索対象の</a:t>
            </a:r>
            <a:r>
              <a:rPr lang="ja-JP" altLang="en-US" sz="2200" dirty="0">
                <a:solidFill>
                  <a:srgbClr val="0070C0"/>
                </a:solidFill>
              </a:rPr>
              <a:t>特徴が少ない</a:t>
            </a:r>
            <a:r>
              <a:rPr lang="ja-JP" altLang="en-US" sz="2200" dirty="0"/>
              <a:t>場合、検索が困難（</a:t>
            </a:r>
            <a:r>
              <a:rPr lang="ja-JP" altLang="en-US" sz="2200" dirty="0">
                <a:solidFill>
                  <a:srgbClr val="FF0000"/>
                </a:solidFill>
                <a:highlight>
                  <a:srgbClr val="FFFF00"/>
                </a:highlight>
              </a:rPr>
              <a:t>仮定</a:t>
            </a:r>
            <a:r>
              <a:rPr lang="ja-JP" altLang="en-US" sz="2200" dirty="0"/>
              <a:t>）</a:t>
            </a:r>
          </a:p>
          <a:p>
            <a:pPr lvl="1">
              <a:buFont typeface="Wingdings" panose="05000000000000000000" pitchFamily="2" charset="2"/>
              <a:buChar char="p"/>
            </a:pPr>
            <a:endParaRPr lang="en-US" altLang="ja-JP" sz="2200" dirty="0"/>
          </a:p>
          <a:p>
            <a:pPr lvl="1">
              <a:buFont typeface="Wingdings" panose="05000000000000000000" pitchFamily="2" charset="2"/>
              <a:buChar char="p"/>
            </a:pPr>
            <a:r>
              <a:rPr lang="ja-JP" altLang="en-US" sz="2200" dirty="0"/>
              <a:t>画像による検索：</a:t>
            </a:r>
            <a:r>
              <a:rPr lang="ja-JP" altLang="en-US" sz="2200" dirty="0">
                <a:solidFill>
                  <a:srgbClr val="0070C0"/>
                </a:solidFill>
              </a:rPr>
              <a:t>検索時間は長い</a:t>
            </a:r>
            <a:endParaRPr lang="en-US" altLang="ja-JP" sz="2200" dirty="0">
              <a:solidFill>
                <a:srgbClr val="0070C0"/>
              </a:solidFill>
            </a:endParaRPr>
          </a:p>
          <a:p>
            <a:pPr lvl="1">
              <a:buFont typeface="Wingdings" panose="05000000000000000000" pitchFamily="2" charset="2"/>
              <a:buChar char="p"/>
            </a:pPr>
            <a:r>
              <a:rPr lang="ja-JP" altLang="en-US" sz="2200" dirty="0"/>
              <a:t>画像による検索：</a:t>
            </a:r>
            <a:r>
              <a:rPr lang="ja-JP" altLang="en-US" sz="2200" dirty="0">
                <a:solidFill>
                  <a:srgbClr val="0070C0"/>
                </a:solidFill>
              </a:rPr>
              <a:t>入力を画像とする必要</a:t>
            </a:r>
            <a:r>
              <a:rPr lang="ja-JP" altLang="en-US" sz="2200" dirty="0"/>
              <a:t>がある</a:t>
            </a:r>
            <a:endParaRPr lang="en-US" altLang="ja-JP" sz="2200" dirty="0"/>
          </a:p>
          <a:p>
            <a:pPr lvl="1">
              <a:buFont typeface="Wingdings" panose="05000000000000000000" pitchFamily="2" charset="2"/>
              <a:buChar char="p"/>
            </a:pPr>
            <a:r>
              <a:rPr lang="ja-JP" altLang="en-US" sz="2200" dirty="0"/>
              <a:t>画像による検索：</a:t>
            </a:r>
            <a:r>
              <a:rPr lang="ja-JP" altLang="en-US" sz="2200" dirty="0">
                <a:solidFill>
                  <a:srgbClr val="FF0000"/>
                </a:solidFill>
              </a:rPr>
              <a:t>検索精度が高い</a:t>
            </a:r>
            <a:endParaRPr lang="en-US" altLang="ja-JP" sz="2200" dirty="0">
              <a:solidFill>
                <a:srgbClr val="FF0000"/>
              </a:solidFill>
            </a:endParaRPr>
          </a:p>
          <a:p>
            <a:pPr lvl="1">
              <a:buFont typeface="Wingdings" panose="05000000000000000000" pitchFamily="2" charset="2"/>
              <a:buChar char="p"/>
            </a:pPr>
            <a:r>
              <a:rPr lang="ja-JP" altLang="en-US" sz="2200" dirty="0"/>
              <a:t>画像による検索：特徴さえ一致すれば、</a:t>
            </a:r>
            <a:r>
              <a:rPr lang="ja-JP" altLang="en-US" sz="2200" dirty="0">
                <a:solidFill>
                  <a:srgbClr val="FF0000"/>
                </a:solidFill>
              </a:rPr>
              <a:t>細かいデータも検索可能</a:t>
            </a:r>
            <a:r>
              <a:rPr lang="en-US" altLang="ja-JP" sz="2200" dirty="0"/>
              <a:t>(</a:t>
            </a:r>
            <a:r>
              <a:rPr lang="ja-JP" altLang="en-US" sz="2200" dirty="0">
                <a:solidFill>
                  <a:srgbClr val="FF0000"/>
                </a:solidFill>
                <a:highlight>
                  <a:srgbClr val="FFFF00"/>
                </a:highlight>
              </a:rPr>
              <a:t>仮定</a:t>
            </a:r>
            <a:r>
              <a:rPr lang="en-US" altLang="ja-JP" sz="2200" dirty="0"/>
              <a:t>)</a:t>
            </a:r>
          </a:p>
        </p:txBody>
      </p:sp>
      <p:sp>
        <p:nvSpPr>
          <p:cNvPr id="4" name="スライド番号プレースホルダー 3">
            <a:extLst>
              <a:ext uri="{FF2B5EF4-FFF2-40B4-BE49-F238E27FC236}">
                <a16:creationId xmlns:a16="http://schemas.microsoft.com/office/drawing/2014/main" id="{BD721E1A-2BAC-C63D-92CA-EE0EAF02567E}"/>
              </a:ext>
            </a:extLst>
          </p:cNvPr>
          <p:cNvSpPr>
            <a:spLocks noGrp="1"/>
          </p:cNvSpPr>
          <p:nvPr>
            <p:ph type="sldNum" sz="quarter" idx="12"/>
          </p:nvPr>
        </p:nvSpPr>
        <p:spPr/>
        <p:txBody>
          <a:bodyPr/>
          <a:lstStyle/>
          <a:p>
            <a:fld id="{67B4CE29-6554-4A3D-AFF4-5BC7E77D0C2D}" type="slidenum">
              <a:rPr kumimoji="1" lang="ja-JP" altLang="en-US" smtClean="0"/>
              <a:t>53</a:t>
            </a:fld>
            <a:endParaRPr kumimoji="1" lang="ja-JP" altLang="en-US"/>
          </a:p>
        </p:txBody>
      </p:sp>
    </p:spTree>
    <p:extLst>
      <p:ext uri="{BB962C8B-B14F-4D97-AF65-F5344CB8AC3E}">
        <p14:creationId xmlns:p14="http://schemas.microsoft.com/office/powerpoint/2010/main" val="381331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99C31-5D06-451F-8001-4B9E0182F11C}"/>
              </a:ext>
            </a:extLst>
          </p:cNvPr>
          <p:cNvSpPr>
            <a:spLocks noGrp="1"/>
          </p:cNvSpPr>
          <p:nvPr>
            <p:ph type="title"/>
          </p:nvPr>
        </p:nvSpPr>
        <p:spPr/>
        <p:txBody>
          <a:bodyPr>
            <a:normAutofit/>
          </a:bodyPr>
          <a:lstStyle/>
          <a:p>
            <a:r>
              <a:rPr kumimoji="1" lang="ja-JP" altLang="en-US" dirty="0"/>
              <a:t>学習済み</a:t>
            </a:r>
            <a:r>
              <a:rPr kumimoji="1" lang="en-US" altLang="ja-JP" dirty="0"/>
              <a:t>YOLO</a:t>
            </a:r>
            <a:r>
              <a:rPr kumimoji="1" lang="ja-JP" altLang="en-US" dirty="0"/>
              <a:t>の実行結果</a:t>
            </a:r>
            <a:r>
              <a:rPr kumimoji="1" lang="en-US" altLang="ja-JP" dirty="0"/>
              <a:t>(Image)</a:t>
            </a:r>
            <a:endParaRPr kumimoji="1" lang="ja-JP" altLang="en-US" dirty="0"/>
          </a:p>
        </p:txBody>
      </p:sp>
      <p:pic>
        <p:nvPicPr>
          <p:cNvPr id="6" name="コンテンツ プレースホルダー 5">
            <a:extLst>
              <a:ext uri="{FF2B5EF4-FFF2-40B4-BE49-F238E27FC236}">
                <a16:creationId xmlns:a16="http://schemas.microsoft.com/office/drawing/2014/main" id="{5EFED47D-DAFB-452B-9672-E82BACDD5D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9808" y="4114365"/>
            <a:ext cx="1683049" cy="1409554"/>
          </a:xfrm>
        </p:spPr>
      </p:pic>
      <p:sp>
        <p:nvSpPr>
          <p:cNvPr id="4" name="スライド番号プレースホルダー 3">
            <a:extLst>
              <a:ext uri="{FF2B5EF4-FFF2-40B4-BE49-F238E27FC236}">
                <a16:creationId xmlns:a16="http://schemas.microsoft.com/office/drawing/2014/main" id="{9AA3E7F8-BA70-4718-99D0-0446CD6DAD29}"/>
              </a:ext>
            </a:extLst>
          </p:cNvPr>
          <p:cNvSpPr>
            <a:spLocks noGrp="1"/>
          </p:cNvSpPr>
          <p:nvPr>
            <p:ph type="sldNum" sz="quarter" idx="12"/>
          </p:nvPr>
        </p:nvSpPr>
        <p:spPr/>
        <p:txBody>
          <a:bodyPr/>
          <a:lstStyle/>
          <a:p>
            <a:fld id="{67B4CE29-6554-4A3D-AFF4-5BC7E77D0C2D}" type="slidenum">
              <a:rPr kumimoji="1" lang="ja-JP" altLang="en-US" smtClean="0"/>
              <a:t>54</a:t>
            </a:fld>
            <a:endParaRPr kumimoji="1" lang="ja-JP" altLang="en-US"/>
          </a:p>
        </p:txBody>
      </p:sp>
      <p:pic>
        <p:nvPicPr>
          <p:cNvPr id="8" name="図 7">
            <a:extLst>
              <a:ext uri="{FF2B5EF4-FFF2-40B4-BE49-F238E27FC236}">
                <a16:creationId xmlns:a16="http://schemas.microsoft.com/office/drawing/2014/main" id="{2E1DA8E8-5D97-442E-BC84-797FEB4A0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76315"/>
            <a:ext cx="2374053" cy="1572464"/>
          </a:xfrm>
          <a:prstGeom prst="rect">
            <a:avLst/>
          </a:prstGeom>
        </p:spPr>
      </p:pic>
      <p:pic>
        <p:nvPicPr>
          <p:cNvPr id="10" name="図 9">
            <a:extLst>
              <a:ext uri="{FF2B5EF4-FFF2-40B4-BE49-F238E27FC236}">
                <a16:creationId xmlns:a16="http://schemas.microsoft.com/office/drawing/2014/main" id="{D5A455FD-19F5-45B0-A903-46554EB0E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604" y="3806010"/>
            <a:ext cx="1584555" cy="2112740"/>
          </a:xfrm>
          <a:prstGeom prst="rect">
            <a:avLst/>
          </a:prstGeom>
        </p:spPr>
      </p:pic>
      <p:sp>
        <p:nvSpPr>
          <p:cNvPr id="11" name="矢印: 右 10">
            <a:extLst>
              <a:ext uri="{FF2B5EF4-FFF2-40B4-BE49-F238E27FC236}">
                <a16:creationId xmlns:a16="http://schemas.microsoft.com/office/drawing/2014/main" id="{6FCAEEE8-C606-435C-8F0D-64DEFC9AD377}"/>
              </a:ext>
            </a:extLst>
          </p:cNvPr>
          <p:cNvSpPr/>
          <p:nvPr/>
        </p:nvSpPr>
        <p:spPr>
          <a:xfrm>
            <a:off x="4448545" y="3496447"/>
            <a:ext cx="969644" cy="61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EBC497-C114-43AC-A4F3-AD52401E3755}"/>
              </a:ext>
            </a:extLst>
          </p:cNvPr>
          <p:cNvSpPr txBox="1"/>
          <p:nvPr/>
        </p:nvSpPr>
        <p:spPr>
          <a:xfrm>
            <a:off x="4312857" y="2929489"/>
            <a:ext cx="1255394" cy="523220"/>
          </a:xfrm>
          <a:prstGeom prst="rect">
            <a:avLst/>
          </a:prstGeom>
          <a:noFill/>
        </p:spPr>
        <p:txBody>
          <a:bodyPr wrap="square" rtlCol="0">
            <a:spAutoFit/>
          </a:bodyPr>
          <a:lstStyle/>
          <a:p>
            <a:r>
              <a:rPr kumimoji="1" lang="en-US" altLang="ja-JP" sz="2800" dirty="0"/>
              <a:t>YOLO</a:t>
            </a:r>
            <a:endParaRPr kumimoji="1" lang="ja-JP" altLang="en-US" sz="2800" dirty="0"/>
          </a:p>
        </p:txBody>
      </p:sp>
      <p:pic>
        <p:nvPicPr>
          <p:cNvPr id="14" name="図 13">
            <a:extLst>
              <a:ext uri="{FF2B5EF4-FFF2-40B4-BE49-F238E27FC236}">
                <a16:creationId xmlns:a16="http://schemas.microsoft.com/office/drawing/2014/main" id="{22A81D6C-D6B5-4E92-A463-AAEBA9F5A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058" y="1880876"/>
            <a:ext cx="2504150" cy="2097226"/>
          </a:xfrm>
          <a:prstGeom prst="rect">
            <a:avLst/>
          </a:prstGeom>
        </p:spPr>
      </p:pic>
      <p:pic>
        <p:nvPicPr>
          <p:cNvPr id="16" name="図 15">
            <a:extLst>
              <a:ext uri="{FF2B5EF4-FFF2-40B4-BE49-F238E27FC236}">
                <a16:creationId xmlns:a16="http://schemas.microsoft.com/office/drawing/2014/main" id="{3D447032-E960-42F5-B355-D70B47771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46" y="4114365"/>
            <a:ext cx="3074585" cy="2036465"/>
          </a:xfrm>
          <a:prstGeom prst="rect">
            <a:avLst/>
          </a:prstGeom>
        </p:spPr>
      </p:pic>
      <p:pic>
        <p:nvPicPr>
          <p:cNvPr id="18" name="図 17">
            <a:extLst>
              <a:ext uri="{FF2B5EF4-FFF2-40B4-BE49-F238E27FC236}">
                <a16:creationId xmlns:a16="http://schemas.microsoft.com/office/drawing/2014/main" id="{57C01EB9-6BCA-4E4C-9053-2B0788EF4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7088" y="2081349"/>
            <a:ext cx="2813464" cy="3751284"/>
          </a:xfrm>
          <a:prstGeom prst="rect">
            <a:avLst/>
          </a:prstGeom>
        </p:spPr>
      </p:pic>
    </p:spTree>
    <p:extLst>
      <p:ext uri="{BB962C8B-B14F-4D97-AF65-F5344CB8AC3E}">
        <p14:creationId xmlns:p14="http://schemas.microsoft.com/office/powerpoint/2010/main" val="4228937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244CD-2AAC-8DFC-21E4-2AD27F1B9E3E}"/>
              </a:ext>
            </a:extLst>
          </p:cNvPr>
          <p:cNvSpPr>
            <a:spLocks noGrp="1"/>
          </p:cNvSpPr>
          <p:nvPr>
            <p:ph type="title"/>
          </p:nvPr>
        </p:nvSpPr>
        <p:spPr/>
        <p:txBody>
          <a:bodyPr>
            <a:normAutofit/>
          </a:bodyPr>
          <a:lstStyle/>
          <a:p>
            <a:r>
              <a:rPr lang="ja-JP" altLang="en-US" dirty="0"/>
              <a:t>関連研究：</a:t>
            </a:r>
            <a:r>
              <a:rPr lang="en-US" altLang="ja-JP" dirty="0"/>
              <a:t>Deep clustering</a:t>
            </a:r>
            <a:endParaRPr kumimoji="1" lang="ja-JP" altLang="en-US" dirty="0"/>
          </a:p>
        </p:txBody>
      </p:sp>
      <p:sp>
        <p:nvSpPr>
          <p:cNvPr id="3" name="コンテンツ プレースホルダー 2">
            <a:extLst>
              <a:ext uri="{FF2B5EF4-FFF2-40B4-BE49-F238E27FC236}">
                <a16:creationId xmlns:a16="http://schemas.microsoft.com/office/drawing/2014/main" id="{C8F18F93-3C8B-2744-A0C8-25EF78078E08}"/>
              </a:ext>
            </a:extLst>
          </p:cNvPr>
          <p:cNvSpPr>
            <a:spLocks noGrp="1"/>
          </p:cNvSpPr>
          <p:nvPr>
            <p:ph idx="1"/>
          </p:nvPr>
        </p:nvSpPr>
        <p:spPr>
          <a:xfrm>
            <a:off x="1097280" y="1845733"/>
            <a:ext cx="10058400" cy="4424437"/>
          </a:xfrm>
        </p:spPr>
        <p:txBody>
          <a:bodyPr>
            <a:normAutofit/>
          </a:bodyPr>
          <a:lstStyle/>
          <a:p>
            <a:pPr>
              <a:buFont typeface="Wingdings" panose="05000000000000000000" pitchFamily="2" charset="2"/>
              <a:buChar char="Ø"/>
            </a:pPr>
            <a:r>
              <a:rPr kumimoji="1" lang="en-US" altLang="ja-JP" sz="2400" dirty="0"/>
              <a:t>CNN</a:t>
            </a:r>
            <a:r>
              <a:rPr kumimoji="1" lang="ja-JP" altLang="en-US" sz="2400" dirty="0"/>
              <a:t>と</a:t>
            </a:r>
            <a:r>
              <a:rPr kumimoji="1" lang="en-US" altLang="ja-JP" sz="2400" dirty="0"/>
              <a:t>K-means</a:t>
            </a:r>
            <a:r>
              <a:rPr kumimoji="1" lang="ja-JP" altLang="en-US" sz="2400" dirty="0"/>
              <a:t>を組み合わせたクラスタリング</a:t>
            </a:r>
            <a:endParaRPr kumimoji="1" lang="en-US" altLang="ja-JP" sz="2400" dirty="0"/>
          </a:p>
          <a:p>
            <a:pPr lvl="1">
              <a:buFont typeface="Arial" panose="020B0604020202020204" pitchFamily="34" charset="0"/>
              <a:buChar char="•"/>
            </a:pPr>
            <a:r>
              <a:rPr lang="ja-JP" altLang="en-US" sz="2200" dirty="0"/>
              <a:t>球状に分類をおこなうという制約を克服</a:t>
            </a:r>
            <a:endParaRPr kumimoji="1" lang="en-US" altLang="ja-JP" sz="2200" dirty="0"/>
          </a:p>
          <a:p>
            <a:pPr lvl="1">
              <a:buFont typeface="Arial" panose="020B0604020202020204" pitchFamily="34" charset="0"/>
              <a:buChar char="•"/>
            </a:pPr>
            <a:r>
              <a:rPr kumimoji="1" lang="en-US" altLang="ja-JP" sz="2200" dirty="0"/>
              <a:t>K-means</a:t>
            </a:r>
            <a:r>
              <a:rPr kumimoji="1" lang="ja-JP" altLang="en-US" sz="2200" dirty="0"/>
              <a:t>の分類結果を正解ラベル（疑似ラベル）として、</a:t>
            </a:r>
            <a:r>
              <a:rPr kumimoji="1" lang="en-US" altLang="ja-JP" sz="2200" dirty="0"/>
              <a:t>CNN</a:t>
            </a:r>
            <a:r>
              <a:rPr lang="ja-JP" altLang="en-US" sz="2200" dirty="0"/>
              <a:t>での</a:t>
            </a:r>
            <a:r>
              <a:rPr kumimoji="1" lang="ja-JP" altLang="en-US" sz="2200" dirty="0"/>
              <a:t>学習を行う</a:t>
            </a:r>
            <a:endParaRPr kumimoji="1" lang="en-US" altLang="ja-JP" sz="2200" dirty="0"/>
          </a:p>
          <a:p>
            <a:pPr lvl="1">
              <a:buFont typeface="Arial" panose="020B0604020202020204" pitchFamily="34" charset="0"/>
              <a:buChar char="•"/>
            </a:pPr>
            <a:endParaRPr lang="en-US" altLang="ja-JP" sz="2200" dirty="0"/>
          </a:p>
          <a:p>
            <a:pPr lvl="1">
              <a:buFont typeface="Arial" panose="020B0604020202020204" pitchFamily="34" charset="0"/>
              <a:buChar char="•"/>
            </a:pPr>
            <a:endParaRPr kumimoji="1" lang="en-US" altLang="ja-JP" sz="2200" dirty="0"/>
          </a:p>
          <a:p>
            <a:pPr lvl="1">
              <a:buFont typeface="Arial" panose="020B0604020202020204" pitchFamily="34" charset="0"/>
              <a:buChar char="•"/>
            </a:pPr>
            <a:endParaRPr lang="en-US" altLang="ja-JP" sz="2200" dirty="0"/>
          </a:p>
          <a:p>
            <a:pPr lvl="1">
              <a:buFont typeface="Arial" panose="020B0604020202020204" pitchFamily="34" charset="0"/>
              <a:buChar char="•"/>
            </a:pPr>
            <a:endParaRPr kumimoji="1" lang="en-US" altLang="ja-JP" sz="2200" dirty="0"/>
          </a:p>
          <a:p>
            <a:pPr lvl="1">
              <a:buFont typeface="Arial" panose="020B0604020202020204" pitchFamily="34" charset="0"/>
              <a:buChar char="•"/>
            </a:pPr>
            <a:endParaRPr lang="en-US" altLang="ja-JP" sz="2200" dirty="0"/>
          </a:p>
          <a:p>
            <a:pPr lvl="1">
              <a:buFont typeface="Arial" panose="020B0604020202020204" pitchFamily="34" charset="0"/>
              <a:buChar char="•"/>
            </a:pPr>
            <a:endParaRPr kumimoji="1" lang="en-US" altLang="ja-JP" sz="2200" dirty="0"/>
          </a:p>
          <a:p>
            <a:pPr lvl="1">
              <a:buFont typeface="Arial" panose="020B0604020202020204" pitchFamily="34" charset="0"/>
              <a:buChar char="•"/>
            </a:pPr>
            <a:r>
              <a:rPr kumimoji="1" lang="ja-JP" altLang="en-US" sz="2200" dirty="0"/>
              <a:t>そもそも、</a:t>
            </a:r>
            <a:r>
              <a:rPr kumimoji="1" lang="en-US" altLang="ja-JP" sz="2200" dirty="0"/>
              <a:t>K-means</a:t>
            </a:r>
            <a:r>
              <a:rPr kumimoji="1" lang="ja-JP" altLang="en-US" sz="2200" dirty="0"/>
              <a:t>での分類が上手くいっているのかという問題はあるが、</a:t>
            </a:r>
            <a:r>
              <a:rPr lang="ja-JP" altLang="en-US" sz="2200" dirty="0"/>
              <a:t>自己教師あり学習でのアプローチは「</a:t>
            </a:r>
            <a:r>
              <a:rPr lang="ja-JP" altLang="en-US" sz="2200" dirty="0">
                <a:solidFill>
                  <a:srgbClr val="FF0000"/>
                </a:solidFill>
              </a:rPr>
              <a:t>元データのラベル不要</a:t>
            </a:r>
            <a:r>
              <a:rPr lang="ja-JP" altLang="en-US" sz="2200" dirty="0"/>
              <a:t>」という点で、有効的な手法だと考える</a:t>
            </a:r>
            <a:endParaRPr kumimoji="1" lang="en-US" altLang="ja-JP" sz="2200" dirty="0"/>
          </a:p>
        </p:txBody>
      </p:sp>
      <p:sp>
        <p:nvSpPr>
          <p:cNvPr id="4" name="スライド番号プレースホルダー 3">
            <a:extLst>
              <a:ext uri="{FF2B5EF4-FFF2-40B4-BE49-F238E27FC236}">
                <a16:creationId xmlns:a16="http://schemas.microsoft.com/office/drawing/2014/main" id="{0D53AA67-D8DB-D9E1-6E1C-104763A9DFAD}"/>
              </a:ext>
            </a:extLst>
          </p:cNvPr>
          <p:cNvSpPr>
            <a:spLocks noGrp="1"/>
          </p:cNvSpPr>
          <p:nvPr>
            <p:ph type="sldNum" sz="quarter" idx="12"/>
          </p:nvPr>
        </p:nvSpPr>
        <p:spPr/>
        <p:txBody>
          <a:bodyPr/>
          <a:lstStyle/>
          <a:p>
            <a:fld id="{67B4CE29-6554-4A3D-AFF4-5BC7E77D0C2D}" type="slidenum">
              <a:rPr kumimoji="1" lang="ja-JP" altLang="en-US" smtClean="0"/>
              <a:t>55</a:t>
            </a:fld>
            <a:endParaRPr kumimoji="1" lang="ja-JP" altLang="en-US"/>
          </a:p>
        </p:txBody>
      </p:sp>
      <p:pic>
        <p:nvPicPr>
          <p:cNvPr id="5" name="図 4">
            <a:extLst>
              <a:ext uri="{FF2B5EF4-FFF2-40B4-BE49-F238E27FC236}">
                <a16:creationId xmlns:a16="http://schemas.microsoft.com/office/drawing/2014/main" id="{2E94C6D2-B5BB-BB77-2E0A-6B64D1C5DFC6}"/>
              </a:ext>
            </a:extLst>
          </p:cNvPr>
          <p:cNvPicPr>
            <a:picLocks noChangeAspect="1"/>
          </p:cNvPicPr>
          <p:nvPr/>
        </p:nvPicPr>
        <p:blipFill>
          <a:blip r:embed="rId2"/>
          <a:stretch>
            <a:fillRect/>
          </a:stretch>
        </p:blipFill>
        <p:spPr>
          <a:xfrm>
            <a:off x="3535192" y="3197410"/>
            <a:ext cx="1591781" cy="1418890"/>
          </a:xfrm>
          <a:prstGeom prst="rect">
            <a:avLst/>
          </a:prstGeom>
          <a:ln>
            <a:solidFill>
              <a:schemeClr val="accent1">
                <a:lumMod val="75000"/>
              </a:schemeClr>
            </a:solidFill>
          </a:ln>
        </p:spPr>
      </p:pic>
      <p:sp>
        <p:nvSpPr>
          <p:cNvPr id="6" name="正方形/長方形 5">
            <a:extLst>
              <a:ext uri="{FF2B5EF4-FFF2-40B4-BE49-F238E27FC236}">
                <a16:creationId xmlns:a16="http://schemas.microsoft.com/office/drawing/2014/main" id="{7FBC1617-F825-6C37-A064-3D51D2DCA1BD}"/>
              </a:ext>
            </a:extLst>
          </p:cNvPr>
          <p:cNvSpPr/>
          <p:nvPr/>
        </p:nvSpPr>
        <p:spPr>
          <a:xfrm>
            <a:off x="1456858" y="3670023"/>
            <a:ext cx="942109" cy="775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Non</a:t>
            </a:r>
            <a:r>
              <a:rPr kumimoji="1" lang="ja-JP" altLang="en-US" dirty="0"/>
              <a:t>　</a:t>
            </a:r>
            <a:r>
              <a:rPr kumimoji="1" lang="en-US" altLang="ja-JP" dirty="0" err="1"/>
              <a:t>Lavel</a:t>
            </a:r>
            <a:endParaRPr kumimoji="1" lang="ja-JP" altLang="en-US" dirty="0"/>
          </a:p>
        </p:txBody>
      </p:sp>
      <p:sp>
        <p:nvSpPr>
          <p:cNvPr id="7" name="正方形/長方形 6">
            <a:extLst>
              <a:ext uri="{FF2B5EF4-FFF2-40B4-BE49-F238E27FC236}">
                <a16:creationId xmlns:a16="http://schemas.microsoft.com/office/drawing/2014/main" id="{5BF2BDCE-6286-5186-D92A-F7EE756C1975}"/>
              </a:ext>
            </a:extLst>
          </p:cNvPr>
          <p:cNvSpPr/>
          <p:nvPr/>
        </p:nvSpPr>
        <p:spPr>
          <a:xfrm>
            <a:off x="1382035" y="3741025"/>
            <a:ext cx="942109" cy="775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Non</a:t>
            </a:r>
            <a:r>
              <a:rPr kumimoji="1" lang="ja-JP" altLang="en-US" dirty="0"/>
              <a:t>　</a:t>
            </a:r>
            <a:r>
              <a:rPr kumimoji="1" lang="en-US" altLang="ja-JP" dirty="0" err="1"/>
              <a:t>Lavel</a:t>
            </a:r>
            <a:endParaRPr kumimoji="1" lang="ja-JP" altLang="en-US" dirty="0"/>
          </a:p>
        </p:txBody>
      </p:sp>
      <p:sp>
        <p:nvSpPr>
          <p:cNvPr id="8" name="正方形/長方形 7">
            <a:extLst>
              <a:ext uri="{FF2B5EF4-FFF2-40B4-BE49-F238E27FC236}">
                <a16:creationId xmlns:a16="http://schemas.microsoft.com/office/drawing/2014/main" id="{D7EE4F35-8034-49AE-A9EF-FE9103CEFE80}"/>
              </a:ext>
            </a:extLst>
          </p:cNvPr>
          <p:cNvSpPr/>
          <p:nvPr/>
        </p:nvSpPr>
        <p:spPr>
          <a:xfrm>
            <a:off x="1307212" y="3849398"/>
            <a:ext cx="942109" cy="775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Non</a:t>
            </a:r>
            <a:r>
              <a:rPr kumimoji="1" lang="ja-JP" altLang="en-US" dirty="0"/>
              <a:t>　</a:t>
            </a:r>
            <a:r>
              <a:rPr kumimoji="1" lang="en-US" altLang="ja-JP" dirty="0"/>
              <a:t>Label</a:t>
            </a:r>
            <a:endParaRPr kumimoji="1" lang="ja-JP" altLang="en-US" dirty="0"/>
          </a:p>
        </p:txBody>
      </p:sp>
      <p:sp>
        <p:nvSpPr>
          <p:cNvPr id="9" name="矢印: 右 8">
            <a:extLst>
              <a:ext uri="{FF2B5EF4-FFF2-40B4-BE49-F238E27FC236}">
                <a16:creationId xmlns:a16="http://schemas.microsoft.com/office/drawing/2014/main" id="{0154555F-3E40-7975-D505-88102CC5E499}"/>
              </a:ext>
            </a:extLst>
          </p:cNvPr>
          <p:cNvSpPr/>
          <p:nvPr/>
        </p:nvSpPr>
        <p:spPr>
          <a:xfrm>
            <a:off x="2877451" y="3924405"/>
            <a:ext cx="435428" cy="4090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0252D6D-F608-57BF-7C64-F20A8E73AD0B}"/>
              </a:ext>
            </a:extLst>
          </p:cNvPr>
          <p:cNvSpPr txBox="1"/>
          <p:nvPr/>
        </p:nvSpPr>
        <p:spPr>
          <a:xfrm>
            <a:off x="3327053" y="4724673"/>
            <a:ext cx="2008057" cy="369332"/>
          </a:xfrm>
          <a:prstGeom prst="rect">
            <a:avLst/>
          </a:prstGeom>
          <a:noFill/>
        </p:spPr>
        <p:txBody>
          <a:bodyPr wrap="square" rtlCol="0">
            <a:spAutoFit/>
          </a:bodyPr>
          <a:lstStyle/>
          <a:p>
            <a:r>
              <a:rPr kumimoji="1" lang="en-US" altLang="ja-JP" dirty="0"/>
              <a:t>K-means clustering</a:t>
            </a:r>
            <a:endParaRPr kumimoji="1" lang="ja-JP" altLang="en-US" dirty="0"/>
          </a:p>
        </p:txBody>
      </p:sp>
      <p:sp>
        <p:nvSpPr>
          <p:cNvPr id="12" name="矢印: 右 11">
            <a:extLst>
              <a:ext uri="{FF2B5EF4-FFF2-40B4-BE49-F238E27FC236}">
                <a16:creationId xmlns:a16="http://schemas.microsoft.com/office/drawing/2014/main" id="{170A5335-86C0-5E82-AF65-1D64752A24E1}"/>
              </a:ext>
            </a:extLst>
          </p:cNvPr>
          <p:cNvSpPr/>
          <p:nvPr/>
        </p:nvSpPr>
        <p:spPr>
          <a:xfrm>
            <a:off x="5427663" y="3872230"/>
            <a:ext cx="435428" cy="4090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9FBF388-4112-239C-F5CE-357BF6CF5534}"/>
              </a:ext>
            </a:extLst>
          </p:cNvPr>
          <p:cNvSpPr/>
          <p:nvPr/>
        </p:nvSpPr>
        <p:spPr>
          <a:xfrm>
            <a:off x="6020956" y="3429000"/>
            <a:ext cx="1870608" cy="1196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Dataset</a:t>
            </a:r>
          </a:p>
          <a:p>
            <a:pPr algn="ctr"/>
            <a:r>
              <a:rPr kumimoji="1" lang="en-US" altLang="ja-JP" dirty="0"/>
              <a:t>+</a:t>
            </a:r>
          </a:p>
          <a:p>
            <a:pPr algn="ctr"/>
            <a:r>
              <a:rPr kumimoji="1" lang="en-US" altLang="ja-JP" dirty="0"/>
              <a:t>K-means Label</a:t>
            </a:r>
            <a:endParaRPr kumimoji="1" lang="ja-JP" altLang="en-US" dirty="0"/>
          </a:p>
        </p:txBody>
      </p:sp>
      <p:sp>
        <p:nvSpPr>
          <p:cNvPr id="14" name="テキスト ボックス 13">
            <a:extLst>
              <a:ext uri="{FF2B5EF4-FFF2-40B4-BE49-F238E27FC236}">
                <a16:creationId xmlns:a16="http://schemas.microsoft.com/office/drawing/2014/main" id="{1B6B4C5F-7E5E-401F-A002-568ED862DBA0}"/>
              </a:ext>
            </a:extLst>
          </p:cNvPr>
          <p:cNvSpPr txBox="1"/>
          <p:nvPr/>
        </p:nvSpPr>
        <p:spPr>
          <a:xfrm>
            <a:off x="6625050" y="4733626"/>
            <a:ext cx="662419" cy="369332"/>
          </a:xfrm>
          <a:prstGeom prst="rect">
            <a:avLst/>
          </a:prstGeom>
          <a:noFill/>
        </p:spPr>
        <p:txBody>
          <a:bodyPr wrap="square" rtlCol="0">
            <a:spAutoFit/>
          </a:bodyPr>
          <a:lstStyle/>
          <a:p>
            <a:r>
              <a:rPr kumimoji="1" lang="en-US" altLang="ja-JP" dirty="0"/>
              <a:t>CNN</a:t>
            </a:r>
            <a:endParaRPr kumimoji="1" lang="ja-JP" altLang="en-US" dirty="0"/>
          </a:p>
        </p:txBody>
      </p:sp>
      <p:sp>
        <p:nvSpPr>
          <p:cNvPr id="15" name="矢印: 右 14">
            <a:extLst>
              <a:ext uri="{FF2B5EF4-FFF2-40B4-BE49-F238E27FC236}">
                <a16:creationId xmlns:a16="http://schemas.microsoft.com/office/drawing/2014/main" id="{13D6BF64-60A7-3634-AA1E-91EA8F12E392}"/>
              </a:ext>
            </a:extLst>
          </p:cNvPr>
          <p:cNvSpPr/>
          <p:nvPr/>
        </p:nvSpPr>
        <p:spPr>
          <a:xfrm>
            <a:off x="8176862" y="3828441"/>
            <a:ext cx="435428" cy="4090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78433FAF-D9AE-F8E2-FE65-7524DDE1CF27}"/>
              </a:ext>
            </a:extLst>
          </p:cNvPr>
          <p:cNvSpPr/>
          <p:nvPr/>
        </p:nvSpPr>
        <p:spPr>
          <a:xfrm>
            <a:off x="8854916" y="3429000"/>
            <a:ext cx="1870608" cy="11962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学習済み</a:t>
            </a:r>
            <a:endParaRPr kumimoji="1" lang="en-US" altLang="ja-JP" dirty="0"/>
          </a:p>
          <a:p>
            <a:pPr algn="ctr"/>
            <a:r>
              <a:rPr kumimoji="1" lang="en-US" altLang="ja-JP" dirty="0"/>
              <a:t>CNN</a:t>
            </a:r>
            <a:r>
              <a:rPr kumimoji="1" lang="ja-JP" altLang="en-US" dirty="0"/>
              <a:t>モデル</a:t>
            </a:r>
          </a:p>
        </p:txBody>
      </p:sp>
    </p:spTree>
    <p:extLst>
      <p:ext uri="{BB962C8B-B14F-4D97-AF65-F5344CB8AC3E}">
        <p14:creationId xmlns:p14="http://schemas.microsoft.com/office/powerpoint/2010/main" val="2212320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実験結果：１０００次元ベクトルにおける適合率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56</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2392427203"/>
              </p:ext>
            </p:extLst>
          </p:nvPr>
        </p:nvGraphicFramePr>
        <p:xfrm>
          <a:off x="372534" y="1378858"/>
          <a:ext cx="11311468" cy="4055808"/>
        </p:xfrm>
        <a:graphic>
          <a:graphicData uri="http://schemas.openxmlformats.org/drawingml/2006/table">
            <a:tbl>
              <a:tblPr firstRow="1" bandRow="1">
                <a:tableStyleId>{5C22544A-7EE6-4342-B048-85BDC9FD1C3A}</a:tableStyleId>
              </a:tblPr>
              <a:tblGrid>
                <a:gridCol w="1216439">
                  <a:extLst>
                    <a:ext uri="{9D8B030D-6E8A-4147-A177-3AD203B41FA5}">
                      <a16:colId xmlns:a16="http://schemas.microsoft.com/office/drawing/2014/main" val="654149055"/>
                    </a:ext>
                  </a:extLst>
                </a:gridCol>
                <a:gridCol w="1177390">
                  <a:extLst>
                    <a:ext uri="{9D8B030D-6E8A-4147-A177-3AD203B41FA5}">
                      <a16:colId xmlns:a16="http://schemas.microsoft.com/office/drawing/2014/main" val="2119303199"/>
                    </a:ext>
                  </a:extLst>
                </a:gridCol>
                <a:gridCol w="1635265">
                  <a:extLst>
                    <a:ext uri="{9D8B030D-6E8A-4147-A177-3AD203B41FA5}">
                      <a16:colId xmlns:a16="http://schemas.microsoft.com/office/drawing/2014/main" val="2104198348"/>
                    </a:ext>
                  </a:extLst>
                </a:gridCol>
                <a:gridCol w="1635265">
                  <a:extLst>
                    <a:ext uri="{9D8B030D-6E8A-4147-A177-3AD203B41FA5}">
                      <a16:colId xmlns:a16="http://schemas.microsoft.com/office/drawing/2014/main" val="4054992919"/>
                    </a:ext>
                  </a:extLst>
                </a:gridCol>
                <a:gridCol w="1635265">
                  <a:extLst>
                    <a:ext uri="{9D8B030D-6E8A-4147-A177-3AD203B41FA5}">
                      <a16:colId xmlns:a16="http://schemas.microsoft.com/office/drawing/2014/main" val="1722240652"/>
                    </a:ext>
                  </a:extLst>
                </a:gridCol>
                <a:gridCol w="2369828">
                  <a:extLst>
                    <a:ext uri="{9D8B030D-6E8A-4147-A177-3AD203B41FA5}">
                      <a16:colId xmlns:a16="http://schemas.microsoft.com/office/drawing/2014/main" val="2541274726"/>
                    </a:ext>
                  </a:extLst>
                </a:gridCol>
                <a:gridCol w="1642016">
                  <a:extLst>
                    <a:ext uri="{9D8B030D-6E8A-4147-A177-3AD203B41FA5}">
                      <a16:colId xmlns:a16="http://schemas.microsoft.com/office/drawing/2014/main" val="4112615168"/>
                    </a:ext>
                  </a:extLst>
                </a:gridCol>
              </a:tblGrid>
              <a:tr h="776513">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602472">
                <a:tc>
                  <a:txBody>
                    <a:bodyPr/>
                    <a:lstStyle/>
                    <a:p>
                      <a:r>
                        <a:rPr kumimoji="1" lang="en-US" altLang="ja-JP" sz="2400" dirty="0"/>
                        <a:t>Label 0</a:t>
                      </a:r>
                      <a:endParaRPr kumimoji="1" lang="ja-JP" altLang="en-US" sz="2400" dirty="0"/>
                    </a:p>
                  </a:txBody>
                  <a:tcPr/>
                </a:tc>
                <a:tc>
                  <a:txBody>
                    <a:bodyPr/>
                    <a:lstStyle/>
                    <a:p>
                      <a:r>
                        <a:rPr kumimoji="1" lang="en-US" altLang="ja-JP" sz="2400" dirty="0"/>
                        <a:t>0.46</a:t>
                      </a:r>
                      <a:endParaRPr kumimoji="1" lang="ja-JP" altLang="en-US" sz="2400" dirty="0"/>
                    </a:p>
                  </a:txBody>
                  <a:tcPr/>
                </a:tc>
                <a:tc>
                  <a:txBody>
                    <a:bodyPr/>
                    <a:lstStyle/>
                    <a:p>
                      <a:r>
                        <a:rPr kumimoji="1" lang="en-US" altLang="ja-JP" sz="2400" dirty="0"/>
                        <a:t>0.46</a:t>
                      </a:r>
                    </a:p>
                  </a:txBody>
                  <a:tcPr/>
                </a:tc>
                <a:tc>
                  <a:txBody>
                    <a:bodyPr/>
                    <a:lstStyle/>
                    <a:p>
                      <a:r>
                        <a:rPr kumimoji="1" lang="en-US" altLang="ja-JP" sz="2400" dirty="0"/>
                        <a:t>0.56</a:t>
                      </a:r>
                      <a:endParaRPr kumimoji="1" lang="ja-JP" altLang="en-US" sz="2400" dirty="0"/>
                    </a:p>
                  </a:txBody>
                  <a:tcPr/>
                </a:tc>
                <a:tc>
                  <a:txBody>
                    <a:bodyPr/>
                    <a:lstStyle/>
                    <a:p>
                      <a:r>
                        <a:rPr kumimoji="1" lang="en-US" altLang="ja-JP" sz="2400" dirty="0"/>
                        <a:t>0.66</a:t>
                      </a:r>
                      <a:endParaRPr kumimoji="1" lang="ja-JP" altLang="en-US" sz="2400" dirty="0"/>
                    </a:p>
                  </a:txBody>
                  <a:tcPr/>
                </a:tc>
                <a:tc>
                  <a:txBody>
                    <a:bodyPr/>
                    <a:lstStyle/>
                    <a:p>
                      <a:r>
                        <a:rPr kumimoji="1" lang="en-US" altLang="ja-JP" sz="2400" dirty="0"/>
                        <a:t>0.81</a:t>
                      </a:r>
                      <a:endParaRPr kumimoji="1" lang="ja-JP" altLang="en-US" sz="2400" dirty="0"/>
                    </a:p>
                  </a:txBody>
                  <a:tcPr/>
                </a:tc>
                <a:tc>
                  <a:txBody>
                    <a:bodyPr/>
                    <a:lstStyle/>
                    <a:p>
                      <a:r>
                        <a:rPr kumimoji="1" lang="en-US" altLang="ja-JP" sz="2400" dirty="0"/>
                        <a:t>0.69</a:t>
                      </a:r>
                      <a:endParaRPr kumimoji="1" lang="ja-JP" altLang="en-US" sz="2400" dirty="0"/>
                    </a:p>
                  </a:txBody>
                  <a:tcPr/>
                </a:tc>
                <a:extLst>
                  <a:ext uri="{0D108BD9-81ED-4DB2-BD59-A6C34878D82A}">
                    <a16:rowId xmlns:a16="http://schemas.microsoft.com/office/drawing/2014/main" val="1780137110"/>
                  </a:ext>
                </a:extLst>
              </a:tr>
              <a:tr h="602472">
                <a:tc>
                  <a:txBody>
                    <a:bodyPr/>
                    <a:lstStyle/>
                    <a:p>
                      <a:r>
                        <a:rPr kumimoji="1" lang="en-US" altLang="ja-JP" sz="2400" dirty="0"/>
                        <a:t>Label 1</a:t>
                      </a:r>
                      <a:endParaRPr kumimoji="1" lang="ja-JP" altLang="en-US" sz="2400" dirty="0"/>
                    </a:p>
                  </a:txBody>
                  <a:tcPr/>
                </a:tc>
                <a:tc>
                  <a:txBody>
                    <a:bodyPr/>
                    <a:lstStyle/>
                    <a:p>
                      <a:r>
                        <a:rPr kumimoji="1" lang="en-US" altLang="ja-JP" sz="2400" dirty="0"/>
                        <a:t>0.41</a:t>
                      </a:r>
                      <a:endParaRPr kumimoji="1" lang="ja-JP" altLang="en-US" sz="2400" dirty="0"/>
                    </a:p>
                  </a:txBody>
                  <a:tcPr/>
                </a:tc>
                <a:tc>
                  <a:txBody>
                    <a:bodyPr/>
                    <a:lstStyle/>
                    <a:p>
                      <a:r>
                        <a:rPr kumimoji="1" lang="en-US" altLang="ja-JP" sz="2400" dirty="0"/>
                        <a:t>0</a:t>
                      </a:r>
                      <a:endParaRPr kumimoji="1" lang="ja-JP" altLang="en-US" sz="2400" dirty="0"/>
                    </a:p>
                  </a:txBody>
                  <a:tcPr/>
                </a:tc>
                <a:tc>
                  <a:txBody>
                    <a:bodyPr/>
                    <a:lstStyle/>
                    <a:p>
                      <a:r>
                        <a:rPr kumimoji="1" lang="en-US" altLang="ja-JP" sz="2400" dirty="0"/>
                        <a:t>0.41</a:t>
                      </a:r>
                      <a:endParaRPr kumimoji="1" lang="ja-JP" altLang="en-US" sz="2400" dirty="0"/>
                    </a:p>
                  </a:txBody>
                  <a:tcPr/>
                </a:tc>
                <a:tc>
                  <a:txBody>
                    <a:bodyPr/>
                    <a:lstStyle/>
                    <a:p>
                      <a:r>
                        <a:rPr kumimoji="1" lang="en-US" altLang="ja-JP" sz="2400" dirty="0"/>
                        <a:t>0.50</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0.64</a:t>
                      </a:r>
                      <a:endParaRPr kumimoji="1" lang="ja-JP" altLang="en-US" sz="2400" dirty="0"/>
                    </a:p>
                  </a:txBody>
                  <a:tcPr/>
                </a:tc>
                <a:extLst>
                  <a:ext uri="{0D108BD9-81ED-4DB2-BD59-A6C34878D82A}">
                    <a16:rowId xmlns:a16="http://schemas.microsoft.com/office/drawing/2014/main" val="276974079"/>
                  </a:ext>
                </a:extLst>
              </a:tr>
              <a:tr h="602472">
                <a:tc>
                  <a:txBody>
                    <a:bodyPr/>
                    <a:lstStyle/>
                    <a:p>
                      <a:r>
                        <a:rPr kumimoji="1" lang="en-US" altLang="ja-JP" sz="2400" dirty="0"/>
                        <a:t>Label 2</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0.52</a:t>
                      </a:r>
                    </a:p>
                  </a:txBody>
                  <a:tcPr/>
                </a:tc>
                <a:tc>
                  <a:txBody>
                    <a:bodyPr/>
                    <a:lstStyle/>
                    <a:p>
                      <a:r>
                        <a:rPr kumimoji="1" lang="en-US" altLang="ja-JP" sz="2400" dirty="0"/>
                        <a:t>0.46</a:t>
                      </a:r>
                      <a:endParaRPr kumimoji="1" lang="ja-JP" altLang="en-US" sz="2400" dirty="0"/>
                    </a:p>
                  </a:txBody>
                  <a:tcPr/>
                </a:tc>
                <a:tc>
                  <a:txBody>
                    <a:bodyPr/>
                    <a:lstStyle/>
                    <a:p>
                      <a:r>
                        <a:rPr kumimoji="1" lang="en-US" altLang="ja-JP" sz="2400" dirty="0"/>
                        <a:t>0.56</a:t>
                      </a:r>
                      <a:endParaRPr kumimoji="1" lang="ja-JP" altLang="en-US" sz="2400" dirty="0"/>
                    </a:p>
                  </a:txBody>
                  <a:tcPr/>
                </a:tc>
                <a:tc>
                  <a:txBody>
                    <a:bodyPr/>
                    <a:lstStyle/>
                    <a:p>
                      <a:r>
                        <a:rPr kumimoji="1" lang="en-US" altLang="ja-JP" sz="2400" dirty="0"/>
                        <a:t>0.61</a:t>
                      </a:r>
                      <a:endParaRPr kumimoji="1" lang="ja-JP" altLang="en-US" sz="2400" dirty="0"/>
                    </a:p>
                  </a:txBody>
                  <a:tcPr/>
                </a:tc>
                <a:tc>
                  <a:txBody>
                    <a:bodyPr/>
                    <a:lstStyle/>
                    <a:p>
                      <a:r>
                        <a:rPr kumimoji="1" lang="en-US" altLang="ja-JP" sz="2400" dirty="0"/>
                        <a:t>0.80</a:t>
                      </a:r>
                      <a:endParaRPr kumimoji="1" lang="ja-JP" altLang="en-US" sz="2400" dirty="0"/>
                    </a:p>
                  </a:txBody>
                  <a:tcPr/>
                </a:tc>
                <a:extLst>
                  <a:ext uri="{0D108BD9-81ED-4DB2-BD59-A6C34878D82A}">
                    <a16:rowId xmlns:a16="http://schemas.microsoft.com/office/drawing/2014/main" val="2792079171"/>
                  </a:ext>
                </a:extLst>
              </a:tr>
              <a:tr h="602472">
                <a:tc>
                  <a:txBody>
                    <a:bodyPr/>
                    <a:lstStyle/>
                    <a:p>
                      <a:r>
                        <a:rPr kumimoji="1" lang="en-US" altLang="ja-JP" sz="2400" dirty="0"/>
                        <a:t>Label 3</a:t>
                      </a:r>
                      <a:endParaRPr kumimoji="1" lang="ja-JP" altLang="en-US" sz="2400" dirty="0"/>
                    </a:p>
                  </a:txBody>
                  <a:tcPr/>
                </a:tc>
                <a:tc>
                  <a:txBody>
                    <a:bodyPr/>
                    <a:lstStyle/>
                    <a:p>
                      <a:r>
                        <a:rPr kumimoji="1" lang="en-US" altLang="ja-JP" sz="2400" dirty="0"/>
                        <a:t>0.34</a:t>
                      </a:r>
                      <a:endParaRPr kumimoji="1" lang="ja-JP" altLang="en-US" sz="2400" dirty="0"/>
                    </a:p>
                  </a:txBody>
                  <a:tcPr/>
                </a:tc>
                <a:tc>
                  <a:txBody>
                    <a:bodyPr/>
                    <a:lstStyle/>
                    <a:p>
                      <a:r>
                        <a:rPr kumimoji="1" lang="en-US" altLang="ja-JP" sz="2400" dirty="0"/>
                        <a:t>0.34</a:t>
                      </a:r>
                      <a:endParaRPr kumimoji="1" lang="ja-JP" altLang="en-US" sz="2400" dirty="0"/>
                    </a:p>
                  </a:txBody>
                  <a:tcPr/>
                </a:tc>
                <a:tc>
                  <a:txBody>
                    <a:bodyPr/>
                    <a:lstStyle/>
                    <a:p>
                      <a:r>
                        <a:rPr kumimoji="1" lang="en-US" altLang="ja-JP" sz="2400" dirty="0"/>
                        <a:t>0.81</a:t>
                      </a:r>
                      <a:endParaRPr kumimoji="1" lang="ja-JP" altLang="en-US" sz="2400" dirty="0"/>
                    </a:p>
                  </a:txBody>
                  <a:tcPr/>
                </a:tc>
                <a:tc>
                  <a:txBody>
                    <a:bodyPr/>
                    <a:lstStyle/>
                    <a:p>
                      <a:r>
                        <a:rPr kumimoji="1" lang="en-US" altLang="ja-JP" sz="2400" dirty="0"/>
                        <a:t>0.75</a:t>
                      </a:r>
                      <a:endParaRPr kumimoji="1" lang="ja-JP" altLang="en-US" sz="2400" dirty="0"/>
                    </a:p>
                  </a:txBody>
                  <a:tcPr/>
                </a:tc>
                <a:tc>
                  <a:txBody>
                    <a:bodyPr/>
                    <a:lstStyle/>
                    <a:p>
                      <a:r>
                        <a:rPr kumimoji="1" lang="en-US" altLang="ja-JP" sz="2400" dirty="0"/>
                        <a:t>0.79</a:t>
                      </a:r>
                      <a:endParaRPr kumimoji="1" lang="ja-JP" altLang="en-US" sz="2400" dirty="0"/>
                    </a:p>
                  </a:txBody>
                  <a:tcPr/>
                </a:tc>
                <a:tc>
                  <a:txBody>
                    <a:bodyPr/>
                    <a:lstStyle/>
                    <a:p>
                      <a:r>
                        <a:rPr kumimoji="1" lang="en-US" altLang="ja-JP" sz="2400" dirty="0"/>
                        <a:t>0.71</a:t>
                      </a:r>
                      <a:endParaRPr kumimoji="1" lang="ja-JP" altLang="en-US" sz="2400" dirty="0"/>
                    </a:p>
                  </a:txBody>
                  <a:tcPr/>
                </a:tc>
                <a:extLst>
                  <a:ext uri="{0D108BD9-81ED-4DB2-BD59-A6C34878D82A}">
                    <a16:rowId xmlns:a16="http://schemas.microsoft.com/office/drawing/2014/main" val="2740361679"/>
                  </a:ext>
                </a:extLst>
              </a:tr>
              <a:tr h="0">
                <a:tc>
                  <a:txBody>
                    <a:bodyPr/>
                    <a:lstStyle/>
                    <a:p>
                      <a:r>
                        <a:rPr kumimoji="1" lang="ja-JP" altLang="en-US" sz="2400" dirty="0"/>
                        <a:t>平均再現率</a:t>
                      </a:r>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0.33</a:t>
                      </a:r>
                      <a:endParaRPr kumimoji="1" lang="ja-JP" altLang="en-US" sz="2400" dirty="0"/>
                    </a:p>
                  </a:txBody>
                  <a:tcPr/>
                </a:tc>
                <a:tc>
                  <a:txBody>
                    <a:bodyPr/>
                    <a:lstStyle/>
                    <a:p>
                      <a:r>
                        <a:rPr kumimoji="1" lang="en-US" altLang="ja-JP" sz="2400" dirty="0"/>
                        <a:t>0.56</a:t>
                      </a:r>
                      <a:endParaRPr kumimoji="1" lang="ja-JP" altLang="en-US" sz="2400" dirty="0"/>
                    </a:p>
                  </a:txBody>
                  <a:tcPr/>
                </a:tc>
                <a:tc>
                  <a:txBody>
                    <a:bodyPr/>
                    <a:lstStyle/>
                    <a:p>
                      <a:r>
                        <a:rPr kumimoji="1" lang="en-US" altLang="ja-JP" sz="2400" dirty="0"/>
                        <a:t>0.61</a:t>
                      </a:r>
                      <a:endParaRPr kumimoji="1" lang="ja-JP" altLang="en-US" sz="2400" dirty="0"/>
                    </a:p>
                  </a:txBody>
                  <a:tcPr/>
                </a:tc>
                <a:tc>
                  <a:txBody>
                    <a:bodyPr/>
                    <a:lstStyle/>
                    <a:p>
                      <a:r>
                        <a:rPr kumimoji="1" lang="en-US" altLang="ja-JP" sz="2400" dirty="0"/>
                        <a:t>0.68</a:t>
                      </a:r>
                      <a:endParaRPr kumimoji="1" lang="ja-JP" altLang="en-US" sz="2400" dirty="0"/>
                    </a:p>
                  </a:txBody>
                  <a:tcPr/>
                </a:tc>
                <a:tc>
                  <a:txBody>
                    <a:bodyPr/>
                    <a:lstStyle/>
                    <a:p>
                      <a:r>
                        <a:rPr kumimoji="1" lang="en-US" altLang="ja-JP" sz="2400" dirty="0"/>
                        <a:t>0.71</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1940588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実験結果：１０００次元ベクトルにおける再現率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57</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1410176935"/>
              </p:ext>
            </p:extLst>
          </p:nvPr>
        </p:nvGraphicFramePr>
        <p:xfrm>
          <a:off x="436881" y="1337334"/>
          <a:ext cx="11379200" cy="4632791"/>
        </p:xfrm>
        <a:graphic>
          <a:graphicData uri="http://schemas.openxmlformats.org/drawingml/2006/table">
            <a:tbl>
              <a:tblPr firstRow="1" bandRow="1">
                <a:tableStyleId>{5C22544A-7EE6-4342-B048-85BDC9FD1C3A}</a:tableStyleId>
              </a:tblPr>
              <a:tblGrid>
                <a:gridCol w="1223723">
                  <a:extLst>
                    <a:ext uri="{9D8B030D-6E8A-4147-A177-3AD203B41FA5}">
                      <a16:colId xmlns:a16="http://schemas.microsoft.com/office/drawing/2014/main" val="654149055"/>
                    </a:ext>
                  </a:extLst>
                </a:gridCol>
                <a:gridCol w="1184440">
                  <a:extLst>
                    <a:ext uri="{9D8B030D-6E8A-4147-A177-3AD203B41FA5}">
                      <a16:colId xmlns:a16="http://schemas.microsoft.com/office/drawing/2014/main" val="2119303199"/>
                    </a:ext>
                  </a:extLst>
                </a:gridCol>
                <a:gridCol w="1645056">
                  <a:extLst>
                    <a:ext uri="{9D8B030D-6E8A-4147-A177-3AD203B41FA5}">
                      <a16:colId xmlns:a16="http://schemas.microsoft.com/office/drawing/2014/main" val="2104198348"/>
                    </a:ext>
                  </a:extLst>
                </a:gridCol>
                <a:gridCol w="1645056">
                  <a:extLst>
                    <a:ext uri="{9D8B030D-6E8A-4147-A177-3AD203B41FA5}">
                      <a16:colId xmlns:a16="http://schemas.microsoft.com/office/drawing/2014/main" val="1650067783"/>
                    </a:ext>
                  </a:extLst>
                </a:gridCol>
                <a:gridCol w="1645056">
                  <a:extLst>
                    <a:ext uri="{9D8B030D-6E8A-4147-A177-3AD203B41FA5}">
                      <a16:colId xmlns:a16="http://schemas.microsoft.com/office/drawing/2014/main" val="1915502408"/>
                    </a:ext>
                  </a:extLst>
                </a:gridCol>
                <a:gridCol w="2430894">
                  <a:extLst>
                    <a:ext uri="{9D8B030D-6E8A-4147-A177-3AD203B41FA5}">
                      <a16:colId xmlns:a16="http://schemas.microsoft.com/office/drawing/2014/main" val="2541274726"/>
                    </a:ext>
                  </a:extLst>
                </a:gridCol>
                <a:gridCol w="1604975">
                  <a:extLst>
                    <a:ext uri="{9D8B030D-6E8A-4147-A177-3AD203B41FA5}">
                      <a16:colId xmlns:a16="http://schemas.microsoft.com/office/drawing/2014/main" val="4121621346"/>
                    </a:ext>
                  </a:extLst>
                </a:gridCol>
              </a:tblGrid>
              <a:tr h="883352">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686094">
                <a:tc>
                  <a:txBody>
                    <a:bodyPr/>
                    <a:lstStyle/>
                    <a:p>
                      <a:r>
                        <a:rPr kumimoji="1" lang="en-US" altLang="ja-JP" sz="2400" dirty="0"/>
                        <a:t>Label 0</a:t>
                      </a:r>
                      <a:endParaRPr kumimoji="1" lang="ja-JP" altLang="en-US" sz="2400" dirty="0"/>
                    </a:p>
                  </a:txBody>
                  <a:tcPr/>
                </a:tc>
                <a:tc>
                  <a:txBody>
                    <a:bodyPr/>
                    <a:lstStyle/>
                    <a:p>
                      <a:r>
                        <a:rPr kumimoji="1" lang="en-US" altLang="ja-JP" sz="2400" dirty="0"/>
                        <a:t>0.47</a:t>
                      </a:r>
                      <a:endParaRPr kumimoji="1" lang="ja-JP" altLang="en-US" sz="2400" dirty="0"/>
                    </a:p>
                  </a:txBody>
                  <a:tcPr/>
                </a:tc>
                <a:tc>
                  <a:txBody>
                    <a:bodyPr/>
                    <a:lstStyle/>
                    <a:p>
                      <a:r>
                        <a:rPr kumimoji="1" lang="en-US" altLang="ja-JP" sz="2400" dirty="0"/>
                        <a:t>0.55</a:t>
                      </a:r>
                      <a:endParaRPr kumimoji="1" lang="ja-JP" altLang="en-US" sz="2400" dirty="0"/>
                    </a:p>
                  </a:txBody>
                  <a:tcPr/>
                </a:tc>
                <a:tc>
                  <a:txBody>
                    <a:bodyPr/>
                    <a:lstStyle/>
                    <a:p>
                      <a:r>
                        <a:rPr kumimoji="1" lang="en-US" altLang="ja-JP" sz="2400" dirty="0"/>
                        <a:t>0.79</a:t>
                      </a:r>
                      <a:endParaRPr kumimoji="1" lang="ja-JP" altLang="en-US" sz="2400" dirty="0"/>
                    </a:p>
                  </a:txBody>
                  <a:tcPr/>
                </a:tc>
                <a:tc>
                  <a:txBody>
                    <a:bodyPr/>
                    <a:lstStyle/>
                    <a:p>
                      <a:r>
                        <a:rPr kumimoji="1" lang="en-US" altLang="ja-JP" sz="2400" dirty="0"/>
                        <a:t>0.71</a:t>
                      </a:r>
                      <a:endParaRPr kumimoji="1" lang="ja-JP" altLang="en-US" sz="2400" dirty="0"/>
                    </a:p>
                  </a:txBody>
                  <a:tcPr/>
                </a:tc>
                <a:tc>
                  <a:txBody>
                    <a:bodyPr/>
                    <a:lstStyle/>
                    <a:p>
                      <a:r>
                        <a:rPr kumimoji="1" lang="en-US" altLang="ja-JP" sz="2400" dirty="0"/>
                        <a:t>0.62</a:t>
                      </a:r>
                      <a:endParaRPr kumimoji="1" lang="ja-JP" altLang="en-US" sz="2400" dirty="0"/>
                    </a:p>
                  </a:txBody>
                  <a:tcPr/>
                </a:tc>
                <a:tc>
                  <a:txBody>
                    <a:bodyPr/>
                    <a:lstStyle/>
                    <a:p>
                      <a:r>
                        <a:rPr kumimoji="1" lang="en-US" altLang="ja-JP" sz="2400" dirty="0"/>
                        <a:t>0.55</a:t>
                      </a:r>
                      <a:endParaRPr kumimoji="1" lang="ja-JP" altLang="en-US" sz="2400" dirty="0"/>
                    </a:p>
                  </a:txBody>
                  <a:tcPr/>
                </a:tc>
                <a:extLst>
                  <a:ext uri="{0D108BD9-81ED-4DB2-BD59-A6C34878D82A}">
                    <a16:rowId xmlns:a16="http://schemas.microsoft.com/office/drawing/2014/main" val="1780137110"/>
                  </a:ext>
                </a:extLst>
              </a:tr>
              <a:tr h="686094">
                <a:tc>
                  <a:txBody>
                    <a:bodyPr/>
                    <a:lstStyle/>
                    <a:p>
                      <a:r>
                        <a:rPr kumimoji="1" lang="en-US" altLang="ja-JP" sz="2400" dirty="0"/>
                        <a:t>Label 1</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r>
                        <a:rPr kumimoji="1" lang="en-US" altLang="ja-JP" sz="2400" dirty="0"/>
                        <a:t>0</a:t>
                      </a:r>
                      <a:endParaRPr kumimoji="1" lang="ja-JP" altLang="en-US" sz="2400" dirty="0"/>
                    </a:p>
                  </a:txBody>
                  <a:tcPr/>
                </a:tc>
                <a:tc>
                  <a:txBody>
                    <a:bodyPr/>
                    <a:lstStyle/>
                    <a:p>
                      <a:r>
                        <a:rPr kumimoji="1" lang="en-US" altLang="ja-JP" sz="2400" dirty="0"/>
                        <a:t>0.55</a:t>
                      </a:r>
                      <a:endParaRPr kumimoji="1" lang="ja-JP" altLang="en-US" sz="2400" dirty="0"/>
                    </a:p>
                  </a:txBody>
                  <a:tcPr/>
                </a:tc>
                <a:tc>
                  <a:txBody>
                    <a:bodyPr/>
                    <a:lstStyle/>
                    <a:p>
                      <a:r>
                        <a:rPr kumimoji="1" lang="en-US" altLang="ja-JP" sz="2400" dirty="0"/>
                        <a:t>0.67</a:t>
                      </a:r>
                      <a:endParaRPr kumimoji="1" lang="ja-JP" altLang="en-US" sz="2400" dirty="0"/>
                    </a:p>
                  </a:txBody>
                  <a:tcPr/>
                </a:tc>
                <a:tc>
                  <a:txBody>
                    <a:bodyPr/>
                    <a:lstStyle/>
                    <a:p>
                      <a:r>
                        <a:rPr kumimoji="1" lang="en-US" altLang="ja-JP" sz="2400" dirty="0"/>
                        <a:t>0.59</a:t>
                      </a:r>
                      <a:endParaRPr kumimoji="1" lang="ja-JP" altLang="en-US" sz="2400" dirty="0"/>
                    </a:p>
                  </a:txBody>
                  <a:tcPr/>
                </a:tc>
                <a:tc>
                  <a:txBody>
                    <a:bodyPr/>
                    <a:lstStyle/>
                    <a:p>
                      <a:r>
                        <a:rPr kumimoji="1" lang="en-US" altLang="ja-JP" sz="2400" dirty="0"/>
                        <a:t>0.62</a:t>
                      </a:r>
                      <a:endParaRPr kumimoji="1" lang="ja-JP" altLang="en-US" sz="2400" dirty="0"/>
                    </a:p>
                  </a:txBody>
                  <a:tcPr/>
                </a:tc>
                <a:extLst>
                  <a:ext uri="{0D108BD9-81ED-4DB2-BD59-A6C34878D82A}">
                    <a16:rowId xmlns:a16="http://schemas.microsoft.com/office/drawing/2014/main" val="276974079"/>
                  </a:ext>
                </a:extLst>
              </a:tr>
              <a:tr h="686094">
                <a:tc>
                  <a:txBody>
                    <a:bodyPr/>
                    <a:lstStyle/>
                    <a:p>
                      <a:r>
                        <a:rPr kumimoji="1" lang="en-US" altLang="ja-JP" sz="2400" dirty="0"/>
                        <a:t>Label 2</a:t>
                      </a:r>
                      <a:endParaRPr kumimoji="1" lang="ja-JP" altLang="en-US" sz="2400" dirty="0"/>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0.41</a:t>
                      </a:r>
                    </a:p>
                  </a:txBody>
                  <a:tcPr/>
                </a:tc>
                <a:tc>
                  <a:txBody>
                    <a:bodyPr/>
                    <a:lstStyle/>
                    <a:p>
                      <a:r>
                        <a:rPr kumimoji="1" lang="en-US" altLang="ja-JP" sz="2400" dirty="0"/>
                        <a:t>0.39</a:t>
                      </a:r>
                      <a:endParaRPr kumimoji="1" lang="ja-JP" altLang="en-US" sz="2400" dirty="0"/>
                    </a:p>
                  </a:txBody>
                  <a:tcPr/>
                </a:tc>
                <a:tc>
                  <a:txBody>
                    <a:bodyPr/>
                    <a:lstStyle/>
                    <a:p>
                      <a:r>
                        <a:rPr kumimoji="1" lang="en-US" altLang="ja-JP" sz="2400" dirty="0"/>
                        <a:t>0.41</a:t>
                      </a:r>
                      <a:endParaRPr kumimoji="1" lang="ja-JP" altLang="en-US" sz="2400" dirty="0"/>
                    </a:p>
                  </a:txBody>
                  <a:tcPr/>
                </a:tc>
                <a:tc>
                  <a:txBody>
                    <a:bodyPr/>
                    <a:lstStyle/>
                    <a:p>
                      <a:r>
                        <a:rPr kumimoji="1" lang="en-US" altLang="ja-JP" sz="2400" dirty="0"/>
                        <a:t>0.55</a:t>
                      </a:r>
                      <a:endParaRPr kumimoji="1" lang="ja-JP" altLang="en-US" sz="2400" dirty="0"/>
                    </a:p>
                  </a:txBody>
                  <a:tcPr/>
                </a:tc>
                <a:tc>
                  <a:txBody>
                    <a:bodyPr/>
                    <a:lstStyle/>
                    <a:p>
                      <a:r>
                        <a:rPr kumimoji="1" lang="en-US" altLang="ja-JP" sz="2400" dirty="0"/>
                        <a:t>0.72</a:t>
                      </a:r>
                      <a:endParaRPr kumimoji="1" lang="ja-JP" altLang="en-US" sz="2400" dirty="0"/>
                    </a:p>
                  </a:txBody>
                  <a:tcPr/>
                </a:tc>
                <a:extLst>
                  <a:ext uri="{0D108BD9-81ED-4DB2-BD59-A6C34878D82A}">
                    <a16:rowId xmlns:a16="http://schemas.microsoft.com/office/drawing/2014/main" val="2792079171"/>
                  </a:ext>
                </a:extLst>
              </a:tr>
              <a:tr h="868197">
                <a:tc>
                  <a:txBody>
                    <a:bodyPr/>
                    <a:lstStyle/>
                    <a:p>
                      <a:r>
                        <a:rPr kumimoji="1" lang="en-US" altLang="ja-JP" sz="2400" dirty="0"/>
                        <a:t>Label 3</a:t>
                      </a:r>
                      <a:endParaRPr kumimoji="1" lang="ja-JP" altLang="en-US" sz="2400" dirty="0"/>
                    </a:p>
                  </a:txBody>
                  <a:tcPr/>
                </a:tc>
                <a:tc>
                  <a:txBody>
                    <a:bodyPr/>
                    <a:lstStyle/>
                    <a:p>
                      <a:r>
                        <a:rPr kumimoji="1" lang="en-US" altLang="ja-JP" sz="2400" dirty="0"/>
                        <a:t>0.66</a:t>
                      </a:r>
                      <a:endParaRPr kumimoji="1" lang="ja-JP" altLang="en-US" sz="2400" dirty="0"/>
                    </a:p>
                  </a:txBody>
                  <a:tcPr/>
                </a:tc>
                <a:tc>
                  <a:txBody>
                    <a:bodyPr/>
                    <a:lstStyle/>
                    <a:p>
                      <a:r>
                        <a:rPr kumimoji="1" lang="en-US" altLang="ja-JP" sz="2400" dirty="0"/>
                        <a:t>0.08</a:t>
                      </a:r>
                      <a:endParaRPr kumimoji="1" lang="ja-JP" altLang="en-US" sz="2400" dirty="0"/>
                    </a:p>
                  </a:txBody>
                  <a:tcPr/>
                </a:tc>
                <a:tc>
                  <a:txBody>
                    <a:bodyPr/>
                    <a:lstStyle/>
                    <a:p>
                      <a:r>
                        <a:rPr kumimoji="1" lang="en-US" altLang="ja-JP" sz="2400" dirty="0"/>
                        <a:t>0.36</a:t>
                      </a:r>
                      <a:endParaRPr kumimoji="1" lang="ja-JP" altLang="en-US" sz="2400" dirty="0"/>
                    </a:p>
                  </a:txBody>
                  <a:tcPr/>
                </a:tc>
                <a:tc>
                  <a:txBody>
                    <a:bodyPr/>
                    <a:lstStyle/>
                    <a:p>
                      <a:r>
                        <a:rPr kumimoji="1" lang="en-US" altLang="ja-JP" sz="2400" dirty="0"/>
                        <a:t>0.66</a:t>
                      </a:r>
                      <a:endParaRPr kumimoji="1" lang="ja-JP" altLang="en-US" sz="2400" dirty="0"/>
                    </a:p>
                  </a:txBody>
                  <a:tcPr/>
                </a:tc>
                <a:tc>
                  <a:txBody>
                    <a:bodyPr/>
                    <a:lstStyle/>
                    <a:p>
                      <a:r>
                        <a:rPr kumimoji="1" lang="en-US" altLang="ja-JP" sz="2400" dirty="0"/>
                        <a:t>0.97</a:t>
                      </a:r>
                      <a:endParaRPr kumimoji="1" lang="ja-JP" altLang="en-US" sz="2400" dirty="0"/>
                    </a:p>
                  </a:txBody>
                  <a:tcPr/>
                </a:tc>
                <a:tc>
                  <a:txBody>
                    <a:bodyPr/>
                    <a:lstStyle/>
                    <a:p>
                      <a:r>
                        <a:rPr kumimoji="1" lang="en-US" altLang="ja-JP" sz="2400" dirty="0"/>
                        <a:t>0.97</a:t>
                      </a:r>
                      <a:endParaRPr kumimoji="1" lang="ja-JP" altLang="en-US" sz="2400" dirty="0"/>
                    </a:p>
                  </a:txBody>
                  <a:tcPr/>
                </a:tc>
                <a:extLst>
                  <a:ext uri="{0D108BD9-81ED-4DB2-BD59-A6C34878D82A}">
                    <a16:rowId xmlns:a16="http://schemas.microsoft.com/office/drawing/2014/main" val="2740361679"/>
                  </a:ext>
                </a:extLst>
              </a:tr>
              <a:tr h="686094">
                <a:tc>
                  <a:txBody>
                    <a:bodyPr/>
                    <a:lstStyle/>
                    <a:p>
                      <a:r>
                        <a:rPr kumimoji="1" lang="ja-JP" altLang="en-US" sz="2400" dirty="0"/>
                        <a:t>平均適合率</a:t>
                      </a:r>
                    </a:p>
                  </a:txBody>
                  <a:tcPr/>
                </a:tc>
                <a:tc>
                  <a:txBody>
                    <a:bodyPr/>
                    <a:lstStyle/>
                    <a:p>
                      <a:r>
                        <a:rPr kumimoji="1" lang="en-US" altLang="ja-JP" sz="2400" dirty="0"/>
                        <a:t>0.41</a:t>
                      </a:r>
                      <a:endParaRPr kumimoji="1" lang="ja-JP" altLang="en-US" sz="2400" dirty="0"/>
                    </a:p>
                  </a:txBody>
                  <a:tcPr/>
                </a:tc>
                <a:tc>
                  <a:txBody>
                    <a:bodyPr/>
                    <a:lstStyle/>
                    <a:p>
                      <a:r>
                        <a:rPr kumimoji="1" lang="en-US" altLang="ja-JP" sz="2400" dirty="0"/>
                        <a:t>0.26</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0.61</a:t>
                      </a:r>
                      <a:endParaRPr kumimoji="1" lang="ja-JP" altLang="en-US" sz="2400" dirty="0"/>
                    </a:p>
                  </a:txBody>
                  <a:tcPr/>
                </a:tc>
                <a:tc>
                  <a:txBody>
                    <a:bodyPr/>
                    <a:lstStyle/>
                    <a:p>
                      <a:r>
                        <a:rPr kumimoji="1" lang="en-US" altLang="ja-JP" sz="2400" dirty="0"/>
                        <a:t>0.68</a:t>
                      </a:r>
                      <a:endParaRPr kumimoji="1" lang="ja-JP" altLang="en-US" sz="2400" dirty="0"/>
                    </a:p>
                  </a:txBody>
                  <a:tcPr/>
                </a:tc>
                <a:tc>
                  <a:txBody>
                    <a:bodyPr/>
                    <a:lstStyle/>
                    <a:p>
                      <a:r>
                        <a:rPr kumimoji="1" lang="en-US" altLang="ja-JP" sz="2400" dirty="0"/>
                        <a:t>0.71</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694637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実験結果：５００次元ベクトルにおける再現率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58</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1075935201"/>
              </p:ext>
            </p:extLst>
          </p:nvPr>
        </p:nvGraphicFramePr>
        <p:xfrm>
          <a:off x="508001" y="1378858"/>
          <a:ext cx="11209868" cy="4390296"/>
        </p:xfrm>
        <a:graphic>
          <a:graphicData uri="http://schemas.openxmlformats.org/drawingml/2006/table">
            <a:tbl>
              <a:tblPr firstRow="1" bandRow="1">
                <a:tableStyleId>{5C22544A-7EE6-4342-B048-85BDC9FD1C3A}</a:tableStyleId>
              </a:tblPr>
              <a:tblGrid>
                <a:gridCol w="1205511">
                  <a:extLst>
                    <a:ext uri="{9D8B030D-6E8A-4147-A177-3AD203B41FA5}">
                      <a16:colId xmlns:a16="http://schemas.microsoft.com/office/drawing/2014/main" val="654149055"/>
                    </a:ext>
                  </a:extLst>
                </a:gridCol>
                <a:gridCol w="1166814">
                  <a:extLst>
                    <a:ext uri="{9D8B030D-6E8A-4147-A177-3AD203B41FA5}">
                      <a16:colId xmlns:a16="http://schemas.microsoft.com/office/drawing/2014/main" val="2119303199"/>
                    </a:ext>
                  </a:extLst>
                </a:gridCol>
                <a:gridCol w="1620577">
                  <a:extLst>
                    <a:ext uri="{9D8B030D-6E8A-4147-A177-3AD203B41FA5}">
                      <a16:colId xmlns:a16="http://schemas.microsoft.com/office/drawing/2014/main" val="2104198348"/>
                    </a:ext>
                  </a:extLst>
                </a:gridCol>
                <a:gridCol w="1620577">
                  <a:extLst>
                    <a:ext uri="{9D8B030D-6E8A-4147-A177-3AD203B41FA5}">
                      <a16:colId xmlns:a16="http://schemas.microsoft.com/office/drawing/2014/main" val="737270712"/>
                    </a:ext>
                  </a:extLst>
                </a:gridCol>
                <a:gridCol w="1620577">
                  <a:extLst>
                    <a:ext uri="{9D8B030D-6E8A-4147-A177-3AD203B41FA5}">
                      <a16:colId xmlns:a16="http://schemas.microsoft.com/office/drawing/2014/main" val="1351105132"/>
                    </a:ext>
                  </a:extLst>
                </a:gridCol>
                <a:gridCol w="1987906">
                  <a:extLst>
                    <a:ext uri="{9D8B030D-6E8A-4147-A177-3AD203B41FA5}">
                      <a16:colId xmlns:a16="http://schemas.microsoft.com/office/drawing/2014/main" val="2541274726"/>
                    </a:ext>
                  </a:extLst>
                </a:gridCol>
                <a:gridCol w="1987906">
                  <a:extLst>
                    <a:ext uri="{9D8B030D-6E8A-4147-A177-3AD203B41FA5}">
                      <a16:colId xmlns:a16="http://schemas.microsoft.com/office/drawing/2014/main" val="1425627252"/>
                    </a:ext>
                  </a:extLst>
                </a:gridCol>
              </a:tblGrid>
              <a:tr h="754742">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686094">
                <a:tc>
                  <a:txBody>
                    <a:bodyPr/>
                    <a:lstStyle/>
                    <a:p>
                      <a:r>
                        <a:rPr kumimoji="1" lang="en-US" altLang="ja-JP" sz="2400" dirty="0"/>
                        <a:t>Label 0</a:t>
                      </a:r>
                      <a:endParaRPr kumimoji="1" lang="ja-JP" altLang="en-US" sz="2400" dirty="0"/>
                    </a:p>
                  </a:txBody>
                  <a:tcPr/>
                </a:tc>
                <a:tc>
                  <a:txBody>
                    <a:bodyPr/>
                    <a:lstStyle/>
                    <a:p>
                      <a:r>
                        <a:rPr kumimoji="1" lang="en-US" altLang="ja-JP" sz="2400" dirty="0"/>
                        <a:t>0.35</a:t>
                      </a:r>
                      <a:endParaRPr kumimoji="1" lang="ja-JP" altLang="en-US" sz="2400" dirty="0"/>
                    </a:p>
                  </a:txBody>
                  <a:tcPr/>
                </a:tc>
                <a:tc>
                  <a:txBody>
                    <a:bodyPr/>
                    <a:lstStyle/>
                    <a:p>
                      <a:r>
                        <a:rPr kumimoji="1" lang="en-US" altLang="ja-JP" sz="2400" dirty="0"/>
                        <a:t>0.41</a:t>
                      </a:r>
                      <a:endParaRPr kumimoji="1" lang="ja-JP" altLang="en-US" sz="2400" dirty="0"/>
                    </a:p>
                  </a:txBody>
                  <a:tcPr/>
                </a:tc>
                <a:tc>
                  <a:txBody>
                    <a:bodyPr/>
                    <a:lstStyle/>
                    <a:p>
                      <a:r>
                        <a:rPr kumimoji="1" lang="en-US" altLang="ja-JP" sz="2400" dirty="0"/>
                        <a:t>0.88</a:t>
                      </a:r>
                      <a:endParaRPr kumimoji="1" lang="ja-JP" altLang="en-US" sz="2400" dirty="0"/>
                    </a:p>
                  </a:txBody>
                  <a:tcPr/>
                </a:tc>
                <a:tc>
                  <a:txBody>
                    <a:bodyPr/>
                    <a:lstStyle/>
                    <a:p>
                      <a:r>
                        <a:rPr kumimoji="1" lang="en-US" altLang="ja-JP" sz="2400" dirty="0"/>
                        <a:t>0.79</a:t>
                      </a:r>
                      <a:endParaRPr kumimoji="1" lang="ja-JP" altLang="en-US" sz="2400" dirty="0"/>
                    </a:p>
                  </a:txBody>
                  <a:tcPr/>
                </a:tc>
                <a:tc>
                  <a:txBody>
                    <a:bodyPr/>
                    <a:lstStyle/>
                    <a:p>
                      <a:r>
                        <a:rPr kumimoji="1" lang="en-US" altLang="ja-JP" sz="2400" dirty="0"/>
                        <a:t>0.68</a:t>
                      </a:r>
                      <a:endParaRPr kumimoji="1" lang="ja-JP" altLang="en-US" sz="2400" dirty="0"/>
                    </a:p>
                  </a:txBody>
                  <a:tcPr/>
                </a:tc>
                <a:tc>
                  <a:txBody>
                    <a:bodyPr/>
                    <a:lstStyle/>
                    <a:p>
                      <a:r>
                        <a:rPr kumimoji="1" lang="en-US" altLang="ja-JP" sz="2400" dirty="0"/>
                        <a:t>0.63</a:t>
                      </a:r>
                      <a:endParaRPr kumimoji="1" lang="ja-JP" altLang="en-US" sz="2400" dirty="0"/>
                    </a:p>
                  </a:txBody>
                  <a:tcPr/>
                </a:tc>
                <a:extLst>
                  <a:ext uri="{0D108BD9-81ED-4DB2-BD59-A6C34878D82A}">
                    <a16:rowId xmlns:a16="http://schemas.microsoft.com/office/drawing/2014/main" val="1780137110"/>
                  </a:ext>
                </a:extLst>
              </a:tr>
              <a:tr h="686094">
                <a:tc>
                  <a:txBody>
                    <a:bodyPr/>
                    <a:lstStyle/>
                    <a:p>
                      <a:r>
                        <a:rPr kumimoji="1" lang="en-US" altLang="ja-JP" sz="2400" dirty="0"/>
                        <a:t>Label 1</a:t>
                      </a:r>
                      <a:endParaRPr kumimoji="1" lang="ja-JP" altLang="en-US" sz="2400" dirty="0"/>
                    </a:p>
                  </a:txBody>
                  <a:tcPr/>
                </a:tc>
                <a:tc>
                  <a:txBody>
                    <a:bodyPr/>
                    <a:lstStyle/>
                    <a:p>
                      <a:r>
                        <a:rPr kumimoji="1" lang="en-US" altLang="ja-JP" sz="2400" dirty="0"/>
                        <a:t>0.37</a:t>
                      </a:r>
                      <a:endParaRPr kumimoji="1" lang="ja-JP" altLang="en-US" sz="2400" dirty="0"/>
                    </a:p>
                  </a:txBody>
                  <a:tcPr/>
                </a:tc>
                <a:tc>
                  <a:txBody>
                    <a:bodyPr/>
                    <a:lstStyle/>
                    <a:p>
                      <a:r>
                        <a:rPr kumimoji="1" lang="en-US" altLang="ja-JP" sz="2400" dirty="0"/>
                        <a:t>0.38</a:t>
                      </a:r>
                      <a:endParaRPr kumimoji="1" lang="ja-JP" altLang="en-US" sz="2400" dirty="0"/>
                    </a:p>
                  </a:txBody>
                  <a:tcPr/>
                </a:tc>
                <a:tc>
                  <a:txBody>
                    <a:bodyPr/>
                    <a:lstStyle/>
                    <a:p>
                      <a:r>
                        <a:rPr kumimoji="1" lang="en-US" altLang="ja-JP" sz="2400" dirty="0"/>
                        <a:t>0.50</a:t>
                      </a:r>
                      <a:endParaRPr kumimoji="1" lang="ja-JP" altLang="en-US" sz="2400" dirty="0"/>
                    </a:p>
                  </a:txBody>
                  <a:tcPr/>
                </a:tc>
                <a:tc>
                  <a:txBody>
                    <a:bodyPr/>
                    <a:lstStyle/>
                    <a:p>
                      <a:r>
                        <a:rPr kumimoji="1" lang="en-US" altLang="ja-JP" sz="2400" dirty="0"/>
                        <a:t>0.69</a:t>
                      </a:r>
                      <a:endParaRPr kumimoji="1" lang="ja-JP" altLang="en-US" sz="2400" dirty="0"/>
                    </a:p>
                  </a:txBody>
                  <a:tcPr/>
                </a:tc>
                <a:tc>
                  <a:txBody>
                    <a:bodyPr/>
                    <a:lstStyle/>
                    <a:p>
                      <a:r>
                        <a:rPr kumimoji="1" lang="en-US" altLang="ja-JP" sz="2400" dirty="0"/>
                        <a:t>0.78</a:t>
                      </a:r>
                      <a:endParaRPr kumimoji="1" lang="ja-JP" altLang="en-US" sz="2400" dirty="0"/>
                    </a:p>
                  </a:txBody>
                  <a:tcPr/>
                </a:tc>
                <a:tc>
                  <a:txBody>
                    <a:bodyPr/>
                    <a:lstStyle/>
                    <a:p>
                      <a:r>
                        <a:rPr kumimoji="1" lang="en-US" altLang="ja-JP" sz="2400" dirty="0"/>
                        <a:t>0.73</a:t>
                      </a:r>
                      <a:endParaRPr kumimoji="1" lang="ja-JP" altLang="en-US" sz="2400" dirty="0"/>
                    </a:p>
                  </a:txBody>
                  <a:tcPr/>
                </a:tc>
                <a:extLst>
                  <a:ext uri="{0D108BD9-81ED-4DB2-BD59-A6C34878D82A}">
                    <a16:rowId xmlns:a16="http://schemas.microsoft.com/office/drawing/2014/main" val="276974079"/>
                  </a:ext>
                </a:extLst>
              </a:tr>
              <a:tr h="686094">
                <a:tc>
                  <a:txBody>
                    <a:bodyPr/>
                    <a:lstStyle/>
                    <a:p>
                      <a:r>
                        <a:rPr kumimoji="1" lang="en-US" altLang="ja-JP" sz="2400" dirty="0"/>
                        <a:t>Label 2</a:t>
                      </a:r>
                      <a:endParaRPr kumimoji="1" lang="ja-JP" altLang="en-US" sz="2400" dirty="0"/>
                    </a:p>
                  </a:txBody>
                  <a:tcPr/>
                </a:tc>
                <a:tc>
                  <a:txBody>
                    <a:bodyPr/>
                    <a:lstStyle/>
                    <a:p>
                      <a:r>
                        <a:rPr kumimoji="1" lang="en-US" altLang="ja-JP" sz="2400" dirty="0"/>
                        <a:t>0.16</a:t>
                      </a:r>
                      <a:endParaRPr kumimoji="1" lang="ja-JP" altLang="en-US" sz="2400" dirty="0"/>
                    </a:p>
                  </a:txBody>
                  <a:tcPr/>
                </a:tc>
                <a:tc>
                  <a:txBody>
                    <a:bodyPr/>
                    <a:lstStyle/>
                    <a:p>
                      <a:r>
                        <a:rPr kumimoji="1" lang="en-US" altLang="ja-JP" sz="2400" dirty="0"/>
                        <a:t>0</a:t>
                      </a:r>
                      <a:endParaRPr kumimoji="1" lang="ja-JP" altLang="en-US" sz="2400" dirty="0"/>
                    </a:p>
                  </a:txBody>
                  <a:tcPr/>
                </a:tc>
                <a:tc>
                  <a:txBody>
                    <a:bodyPr/>
                    <a:lstStyle/>
                    <a:p>
                      <a:r>
                        <a:rPr kumimoji="1" lang="en-US" altLang="ja-JP" sz="2400" dirty="0"/>
                        <a:t>0.45</a:t>
                      </a:r>
                      <a:endParaRPr kumimoji="1" lang="ja-JP" altLang="en-US" sz="2400" dirty="0"/>
                    </a:p>
                  </a:txBody>
                  <a:tcPr/>
                </a:tc>
                <a:tc>
                  <a:txBody>
                    <a:bodyPr/>
                    <a:lstStyle/>
                    <a:p>
                      <a:r>
                        <a:rPr kumimoji="1" lang="en-US" altLang="ja-JP" sz="2400" dirty="0"/>
                        <a:t>0.53</a:t>
                      </a:r>
                      <a:endParaRPr kumimoji="1" lang="ja-JP" altLang="en-US" sz="2400" dirty="0"/>
                    </a:p>
                  </a:txBody>
                  <a:tcPr/>
                </a:tc>
                <a:tc>
                  <a:txBody>
                    <a:bodyPr/>
                    <a:lstStyle/>
                    <a:p>
                      <a:r>
                        <a:rPr kumimoji="1" lang="en-US" altLang="ja-JP" sz="2400" dirty="0"/>
                        <a:t>0.83</a:t>
                      </a:r>
                      <a:endParaRPr kumimoji="1" lang="ja-JP" altLang="en-US" sz="2400" dirty="0"/>
                    </a:p>
                  </a:txBody>
                  <a:tcPr/>
                </a:tc>
                <a:tc>
                  <a:txBody>
                    <a:bodyPr/>
                    <a:lstStyle/>
                    <a:p>
                      <a:r>
                        <a:rPr kumimoji="1" lang="en-US" altLang="ja-JP" sz="2400" dirty="0"/>
                        <a:t>0.82</a:t>
                      </a:r>
                      <a:endParaRPr kumimoji="1" lang="ja-JP" altLang="en-US" sz="2400" dirty="0"/>
                    </a:p>
                  </a:txBody>
                  <a:tcPr/>
                </a:tc>
                <a:extLst>
                  <a:ext uri="{0D108BD9-81ED-4DB2-BD59-A6C34878D82A}">
                    <a16:rowId xmlns:a16="http://schemas.microsoft.com/office/drawing/2014/main" val="2792079171"/>
                  </a:ext>
                </a:extLst>
              </a:tr>
              <a:tr h="686094">
                <a:tc>
                  <a:txBody>
                    <a:bodyPr/>
                    <a:lstStyle/>
                    <a:p>
                      <a:r>
                        <a:rPr kumimoji="1" lang="en-US" altLang="ja-JP" sz="2400" dirty="0"/>
                        <a:t>Label 3</a:t>
                      </a:r>
                      <a:endParaRPr kumimoji="1" lang="ja-JP" altLang="en-US" sz="2400" dirty="0"/>
                    </a:p>
                  </a:txBody>
                  <a:tcPr/>
                </a:tc>
                <a:tc>
                  <a:txBody>
                    <a:bodyPr/>
                    <a:lstStyle/>
                    <a:p>
                      <a:r>
                        <a:rPr kumimoji="1" lang="en-US" altLang="ja-JP" sz="2400" dirty="0"/>
                        <a:t>0.84</a:t>
                      </a:r>
                      <a:endParaRPr kumimoji="1" lang="ja-JP" altLang="en-US" sz="2400" dirty="0"/>
                    </a:p>
                  </a:txBody>
                  <a:tcPr/>
                </a:tc>
                <a:tc>
                  <a:txBody>
                    <a:bodyPr/>
                    <a:lstStyle/>
                    <a:p>
                      <a:r>
                        <a:rPr kumimoji="1" lang="en-US" altLang="ja-JP" sz="2400" dirty="0"/>
                        <a:t>0.69</a:t>
                      </a:r>
                      <a:endParaRPr kumimoji="1" lang="ja-JP" altLang="en-US" sz="2400" dirty="0"/>
                    </a:p>
                  </a:txBody>
                  <a:tcPr/>
                </a:tc>
                <a:tc>
                  <a:txBody>
                    <a:bodyPr/>
                    <a:lstStyle/>
                    <a:p>
                      <a:r>
                        <a:rPr kumimoji="1" lang="en-US" altLang="ja-JP" sz="2400" dirty="0"/>
                        <a:t>0.40</a:t>
                      </a:r>
                      <a:endParaRPr kumimoji="1" lang="ja-JP" altLang="en-US" sz="2400" dirty="0"/>
                    </a:p>
                  </a:txBody>
                  <a:tcPr/>
                </a:tc>
                <a:tc>
                  <a:txBody>
                    <a:bodyPr/>
                    <a:lstStyle/>
                    <a:p>
                      <a:r>
                        <a:rPr kumimoji="1" lang="en-US" altLang="ja-JP" sz="2400" dirty="0"/>
                        <a:t>0.75</a:t>
                      </a:r>
                      <a:endParaRPr kumimoji="1" lang="ja-JP" altLang="en-US" sz="2400" dirty="0"/>
                    </a:p>
                  </a:txBody>
                  <a:tcPr/>
                </a:tc>
                <a:tc>
                  <a:txBody>
                    <a:bodyPr/>
                    <a:lstStyle/>
                    <a:p>
                      <a:r>
                        <a:rPr kumimoji="1" lang="en-US" altLang="ja-JP" sz="2400" dirty="0"/>
                        <a:t>0.94</a:t>
                      </a:r>
                      <a:endParaRPr kumimoji="1" lang="ja-JP" altLang="en-US" sz="2400" dirty="0"/>
                    </a:p>
                  </a:txBody>
                  <a:tcPr/>
                </a:tc>
                <a:tc>
                  <a:txBody>
                    <a:bodyPr/>
                    <a:lstStyle/>
                    <a:p>
                      <a:r>
                        <a:rPr kumimoji="1" lang="en-US" altLang="ja-JP" sz="2400" dirty="0"/>
                        <a:t>0.82</a:t>
                      </a:r>
                      <a:endParaRPr kumimoji="1" lang="ja-JP" altLang="en-US" sz="2400" dirty="0"/>
                    </a:p>
                  </a:txBody>
                  <a:tcPr/>
                </a:tc>
                <a:extLst>
                  <a:ext uri="{0D108BD9-81ED-4DB2-BD59-A6C34878D82A}">
                    <a16:rowId xmlns:a16="http://schemas.microsoft.com/office/drawing/2014/main" val="2740361679"/>
                  </a:ext>
                </a:extLst>
              </a:tr>
              <a:tr h="686094">
                <a:tc>
                  <a:txBody>
                    <a:bodyPr/>
                    <a:lstStyle/>
                    <a:p>
                      <a:r>
                        <a:rPr kumimoji="1" lang="ja-JP" altLang="en-US" sz="2400" dirty="0"/>
                        <a:t>平均適合率</a:t>
                      </a:r>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0.37</a:t>
                      </a:r>
                      <a:endParaRPr kumimoji="1" lang="ja-JP" altLang="en-US" sz="2400" dirty="0"/>
                    </a:p>
                  </a:txBody>
                  <a:tcPr/>
                </a:tc>
                <a:tc>
                  <a:txBody>
                    <a:bodyPr/>
                    <a:lstStyle/>
                    <a:p>
                      <a:r>
                        <a:rPr kumimoji="1" lang="en-US" altLang="ja-JP" sz="2400" dirty="0"/>
                        <a:t>0.55</a:t>
                      </a:r>
                      <a:endParaRPr kumimoji="1" lang="ja-JP" altLang="en-US" sz="2400" dirty="0"/>
                    </a:p>
                  </a:txBody>
                  <a:tcPr/>
                </a:tc>
                <a:tc>
                  <a:txBody>
                    <a:bodyPr/>
                    <a:lstStyle/>
                    <a:p>
                      <a:r>
                        <a:rPr kumimoji="1" lang="en-US" altLang="ja-JP" sz="2400" dirty="0"/>
                        <a:t>0.69</a:t>
                      </a:r>
                      <a:endParaRPr kumimoji="1" lang="ja-JP" altLang="en-US" sz="2400" dirty="0"/>
                    </a:p>
                  </a:txBody>
                  <a:tcPr/>
                </a:tc>
                <a:tc>
                  <a:txBody>
                    <a:bodyPr/>
                    <a:lstStyle/>
                    <a:p>
                      <a:r>
                        <a:rPr kumimoji="1" lang="en-US" altLang="ja-JP" sz="2400" dirty="0"/>
                        <a:t>0.80</a:t>
                      </a:r>
                      <a:endParaRPr kumimoji="1" lang="ja-JP" altLang="en-US" sz="2400" dirty="0"/>
                    </a:p>
                  </a:txBody>
                  <a:tcPr/>
                </a:tc>
                <a:tc>
                  <a:txBody>
                    <a:bodyPr/>
                    <a:lstStyle/>
                    <a:p>
                      <a:r>
                        <a:rPr kumimoji="1" lang="en-US" altLang="ja-JP" sz="2400" dirty="0"/>
                        <a:t>0.75</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1030557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実験結果：５００次元ベクトルにおける適合率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59</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2173995039"/>
              </p:ext>
            </p:extLst>
          </p:nvPr>
        </p:nvGraphicFramePr>
        <p:xfrm>
          <a:off x="575733" y="1378858"/>
          <a:ext cx="11175999" cy="4441821"/>
        </p:xfrm>
        <a:graphic>
          <a:graphicData uri="http://schemas.openxmlformats.org/drawingml/2006/table">
            <a:tbl>
              <a:tblPr firstRow="1" bandRow="1">
                <a:tableStyleId>{5C22544A-7EE6-4342-B048-85BDC9FD1C3A}</a:tableStyleId>
              </a:tblPr>
              <a:tblGrid>
                <a:gridCol w="1201870">
                  <a:extLst>
                    <a:ext uri="{9D8B030D-6E8A-4147-A177-3AD203B41FA5}">
                      <a16:colId xmlns:a16="http://schemas.microsoft.com/office/drawing/2014/main" val="654149055"/>
                    </a:ext>
                  </a:extLst>
                </a:gridCol>
                <a:gridCol w="1163290">
                  <a:extLst>
                    <a:ext uri="{9D8B030D-6E8A-4147-A177-3AD203B41FA5}">
                      <a16:colId xmlns:a16="http://schemas.microsoft.com/office/drawing/2014/main" val="2119303199"/>
                    </a:ext>
                  </a:extLst>
                </a:gridCol>
                <a:gridCol w="1615680">
                  <a:extLst>
                    <a:ext uri="{9D8B030D-6E8A-4147-A177-3AD203B41FA5}">
                      <a16:colId xmlns:a16="http://schemas.microsoft.com/office/drawing/2014/main" val="2104198348"/>
                    </a:ext>
                  </a:extLst>
                </a:gridCol>
                <a:gridCol w="1811570">
                  <a:extLst>
                    <a:ext uri="{9D8B030D-6E8A-4147-A177-3AD203B41FA5}">
                      <a16:colId xmlns:a16="http://schemas.microsoft.com/office/drawing/2014/main" val="474993433"/>
                    </a:ext>
                  </a:extLst>
                </a:gridCol>
                <a:gridCol w="1567542">
                  <a:extLst>
                    <a:ext uri="{9D8B030D-6E8A-4147-A177-3AD203B41FA5}">
                      <a16:colId xmlns:a16="http://schemas.microsoft.com/office/drawing/2014/main" val="3518023549"/>
                    </a:ext>
                  </a:extLst>
                </a:gridCol>
                <a:gridCol w="2057400">
                  <a:extLst>
                    <a:ext uri="{9D8B030D-6E8A-4147-A177-3AD203B41FA5}">
                      <a16:colId xmlns:a16="http://schemas.microsoft.com/office/drawing/2014/main" val="2541274726"/>
                    </a:ext>
                  </a:extLst>
                </a:gridCol>
                <a:gridCol w="1758647">
                  <a:extLst>
                    <a:ext uri="{9D8B030D-6E8A-4147-A177-3AD203B41FA5}">
                      <a16:colId xmlns:a16="http://schemas.microsoft.com/office/drawing/2014/main" val="4039841608"/>
                    </a:ext>
                  </a:extLst>
                </a:gridCol>
              </a:tblGrid>
              <a:tr h="874485">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686094">
                <a:tc>
                  <a:txBody>
                    <a:bodyPr/>
                    <a:lstStyle/>
                    <a:p>
                      <a:r>
                        <a:rPr kumimoji="1" lang="en-US" altLang="ja-JP" sz="2400" dirty="0"/>
                        <a:t>Label 0</a:t>
                      </a:r>
                      <a:endParaRPr kumimoji="1" lang="ja-JP" altLang="en-US" sz="2400" dirty="0"/>
                    </a:p>
                  </a:txBody>
                  <a:tcPr/>
                </a:tc>
                <a:tc>
                  <a:txBody>
                    <a:bodyPr/>
                    <a:lstStyle/>
                    <a:p>
                      <a:r>
                        <a:rPr kumimoji="1" lang="en-US" altLang="ja-JP" sz="2400" dirty="0"/>
                        <a:t>0.44</a:t>
                      </a:r>
                      <a:endParaRPr kumimoji="1" lang="ja-JP" altLang="en-US" sz="2400" dirty="0"/>
                    </a:p>
                  </a:txBody>
                  <a:tcPr/>
                </a:tc>
                <a:tc>
                  <a:txBody>
                    <a:bodyPr/>
                    <a:lstStyle/>
                    <a:p>
                      <a:r>
                        <a:rPr kumimoji="1" lang="en-US" altLang="ja-JP" sz="2400" dirty="0"/>
                        <a:t>0.53</a:t>
                      </a:r>
                      <a:endParaRPr kumimoji="1" lang="ja-JP" altLang="en-US" sz="2400" dirty="0"/>
                    </a:p>
                  </a:txBody>
                  <a:tcPr/>
                </a:tc>
                <a:tc>
                  <a:txBody>
                    <a:bodyPr/>
                    <a:lstStyle/>
                    <a:p>
                      <a:r>
                        <a:rPr kumimoji="1" lang="en-US" altLang="ja-JP" sz="2400" dirty="0"/>
                        <a:t>0.58</a:t>
                      </a:r>
                      <a:endParaRPr kumimoji="1" lang="ja-JP" altLang="en-US" sz="2400" dirty="0"/>
                    </a:p>
                  </a:txBody>
                  <a:tcPr/>
                </a:tc>
                <a:tc>
                  <a:txBody>
                    <a:bodyPr/>
                    <a:lstStyle/>
                    <a:p>
                      <a:r>
                        <a:rPr kumimoji="1" lang="en-US" altLang="ja-JP" sz="2400" dirty="0"/>
                        <a:t>0.83</a:t>
                      </a:r>
                      <a:endParaRPr kumimoji="1" lang="ja-JP" altLang="en-US" sz="2400" dirty="0"/>
                    </a:p>
                  </a:txBody>
                  <a:tcPr/>
                </a:tc>
                <a:tc>
                  <a:txBody>
                    <a:bodyPr/>
                    <a:lstStyle/>
                    <a:p>
                      <a:r>
                        <a:rPr kumimoji="1" lang="en-US" altLang="ja-JP" sz="2400" dirty="0"/>
                        <a:t>0.85</a:t>
                      </a:r>
                      <a:endParaRPr kumimoji="1" lang="ja-JP" altLang="en-US" sz="2400" dirty="0"/>
                    </a:p>
                  </a:txBody>
                  <a:tcPr/>
                </a:tc>
                <a:tc>
                  <a:txBody>
                    <a:bodyPr/>
                    <a:lstStyle/>
                    <a:p>
                      <a:r>
                        <a:rPr kumimoji="1" lang="en-US" altLang="ja-JP" sz="2400" dirty="0"/>
                        <a:t>0.91</a:t>
                      </a:r>
                      <a:endParaRPr kumimoji="1" lang="ja-JP" altLang="en-US" sz="2400" dirty="0"/>
                    </a:p>
                  </a:txBody>
                  <a:tcPr/>
                </a:tc>
                <a:extLst>
                  <a:ext uri="{0D108BD9-81ED-4DB2-BD59-A6C34878D82A}">
                    <a16:rowId xmlns:a16="http://schemas.microsoft.com/office/drawing/2014/main" val="1780137110"/>
                  </a:ext>
                </a:extLst>
              </a:tr>
              <a:tr h="686094">
                <a:tc>
                  <a:txBody>
                    <a:bodyPr/>
                    <a:lstStyle/>
                    <a:p>
                      <a:r>
                        <a:rPr kumimoji="1" lang="en-US" altLang="ja-JP" sz="2400" dirty="0"/>
                        <a:t>Label 1</a:t>
                      </a:r>
                      <a:endParaRPr kumimoji="1" lang="ja-JP" altLang="en-US" sz="2400" dirty="0"/>
                    </a:p>
                  </a:txBody>
                  <a:tcPr/>
                </a:tc>
                <a:tc>
                  <a:txBody>
                    <a:bodyPr/>
                    <a:lstStyle/>
                    <a:p>
                      <a:r>
                        <a:rPr kumimoji="1" lang="en-US" altLang="ja-JP" sz="2400" dirty="0"/>
                        <a:t>0.53</a:t>
                      </a:r>
                      <a:endParaRPr kumimoji="1" lang="ja-JP" altLang="en-US" sz="2400" dirty="0"/>
                    </a:p>
                  </a:txBody>
                  <a:tcPr/>
                </a:tc>
                <a:tc>
                  <a:txBody>
                    <a:bodyPr/>
                    <a:lstStyle/>
                    <a:p>
                      <a:r>
                        <a:rPr kumimoji="1" lang="en-US" altLang="ja-JP" sz="2400" dirty="0"/>
                        <a:t>0.49</a:t>
                      </a:r>
                      <a:endParaRPr kumimoji="1" lang="ja-JP" altLang="en-US" sz="2400" dirty="0"/>
                    </a:p>
                  </a:txBody>
                  <a:tcPr/>
                </a:tc>
                <a:tc>
                  <a:txBody>
                    <a:bodyPr/>
                    <a:lstStyle/>
                    <a:p>
                      <a:r>
                        <a:rPr kumimoji="1" lang="en-US" altLang="ja-JP" sz="2400" dirty="0"/>
                        <a:t>0.49</a:t>
                      </a:r>
                      <a:endParaRPr kumimoji="1" lang="ja-JP" altLang="en-US" sz="2400" dirty="0"/>
                    </a:p>
                  </a:txBody>
                  <a:tcPr/>
                </a:tc>
                <a:tc>
                  <a:txBody>
                    <a:bodyPr/>
                    <a:lstStyle/>
                    <a:p>
                      <a:r>
                        <a:rPr kumimoji="1" lang="en-US" altLang="ja-JP" sz="2400" dirty="0"/>
                        <a:t>0.55</a:t>
                      </a:r>
                      <a:endParaRPr kumimoji="1" lang="ja-JP" altLang="en-US" sz="2400" dirty="0"/>
                    </a:p>
                  </a:txBody>
                  <a:tcPr/>
                </a:tc>
                <a:tc>
                  <a:txBody>
                    <a:bodyPr/>
                    <a:lstStyle/>
                    <a:p>
                      <a:r>
                        <a:rPr kumimoji="1" lang="en-US" altLang="ja-JP" sz="2400" dirty="0"/>
                        <a:t>0.82</a:t>
                      </a:r>
                      <a:endParaRPr kumimoji="1" lang="ja-JP" altLang="en-US" sz="2400" dirty="0"/>
                    </a:p>
                  </a:txBody>
                  <a:tcPr/>
                </a:tc>
                <a:tc>
                  <a:txBody>
                    <a:bodyPr/>
                    <a:lstStyle/>
                    <a:p>
                      <a:r>
                        <a:rPr kumimoji="1" lang="en-US" altLang="ja-JP" sz="2400" dirty="0"/>
                        <a:t>0.68</a:t>
                      </a:r>
                      <a:endParaRPr kumimoji="1" lang="ja-JP" altLang="en-US" sz="2400" dirty="0"/>
                    </a:p>
                  </a:txBody>
                  <a:tcPr/>
                </a:tc>
                <a:extLst>
                  <a:ext uri="{0D108BD9-81ED-4DB2-BD59-A6C34878D82A}">
                    <a16:rowId xmlns:a16="http://schemas.microsoft.com/office/drawing/2014/main" val="276974079"/>
                  </a:ext>
                </a:extLst>
              </a:tr>
              <a:tr h="686094">
                <a:tc>
                  <a:txBody>
                    <a:bodyPr/>
                    <a:lstStyle/>
                    <a:p>
                      <a:r>
                        <a:rPr kumimoji="1" lang="en-US" altLang="ja-JP" sz="2400" dirty="0"/>
                        <a:t>Label 2</a:t>
                      </a:r>
                      <a:endParaRPr kumimoji="1" lang="ja-JP" altLang="en-US" sz="2400" dirty="0"/>
                    </a:p>
                  </a:txBody>
                  <a:tcPr/>
                </a:tc>
                <a:tc>
                  <a:txBody>
                    <a:bodyPr/>
                    <a:lstStyle/>
                    <a:p>
                      <a:r>
                        <a:rPr kumimoji="1" lang="en-US" altLang="ja-JP" sz="2400" dirty="0"/>
                        <a:t>0.76</a:t>
                      </a:r>
                      <a:endParaRPr kumimoji="1" lang="ja-JP" altLang="en-US" sz="2400" dirty="0"/>
                    </a:p>
                  </a:txBody>
                  <a:tcPr/>
                </a:tc>
                <a:tc>
                  <a:txBody>
                    <a:bodyPr/>
                    <a:lstStyle/>
                    <a:p>
                      <a:r>
                        <a:rPr kumimoji="1" lang="en-US" altLang="ja-JP" sz="2400" dirty="0"/>
                        <a:t>0</a:t>
                      </a:r>
                      <a:endParaRPr kumimoji="1" lang="ja-JP" altLang="en-US" sz="2400" dirty="0"/>
                    </a:p>
                  </a:txBody>
                  <a:tcPr/>
                </a:tc>
                <a:tc>
                  <a:txBody>
                    <a:bodyPr/>
                    <a:lstStyle/>
                    <a:p>
                      <a:r>
                        <a:rPr kumimoji="1" lang="en-US" altLang="ja-JP" sz="2400" dirty="0"/>
                        <a:t>0.48</a:t>
                      </a:r>
                      <a:endParaRPr kumimoji="1" lang="ja-JP" altLang="en-US" sz="2400" dirty="0"/>
                    </a:p>
                  </a:txBody>
                  <a:tcPr/>
                </a:tc>
                <a:tc>
                  <a:txBody>
                    <a:bodyPr/>
                    <a:lstStyle/>
                    <a:p>
                      <a:r>
                        <a:rPr kumimoji="1" lang="en-US" altLang="ja-JP" sz="2400" dirty="0"/>
                        <a:t>0.67</a:t>
                      </a:r>
                      <a:endParaRPr kumimoji="1" lang="ja-JP" altLang="en-US" sz="2400" dirty="0"/>
                    </a:p>
                  </a:txBody>
                  <a:tcPr/>
                </a:tc>
                <a:tc>
                  <a:txBody>
                    <a:bodyPr/>
                    <a:lstStyle/>
                    <a:p>
                      <a:r>
                        <a:rPr kumimoji="1" lang="en-US" altLang="ja-JP" sz="2400" dirty="0"/>
                        <a:t>0.76</a:t>
                      </a:r>
                      <a:endParaRPr kumimoji="1" lang="ja-JP" altLang="en-US" sz="2400" dirty="0"/>
                    </a:p>
                  </a:txBody>
                  <a:tcPr/>
                </a:tc>
                <a:tc>
                  <a:txBody>
                    <a:bodyPr/>
                    <a:lstStyle/>
                    <a:p>
                      <a:r>
                        <a:rPr kumimoji="1" lang="en-US" altLang="ja-JP" sz="2400" dirty="0"/>
                        <a:t>0.71</a:t>
                      </a:r>
                      <a:endParaRPr kumimoji="1" lang="ja-JP" altLang="en-US" sz="2400" dirty="0"/>
                    </a:p>
                  </a:txBody>
                  <a:tcPr/>
                </a:tc>
                <a:extLst>
                  <a:ext uri="{0D108BD9-81ED-4DB2-BD59-A6C34878D82A}">
                    <a16:rowId xmlns:a16="http://schemas.microsoft.com/office/drawing/2014/main" val="2792079171"/>
                  </a:ext>
                </a:extLst>
              </a:tr>
              <a:tr h="686094">
                <a:tc>
                  <a:txBody>
                    <a:bodyPr/>
                    <a:lstStyle/>
                    <a:p>
                      <a:r>
                        <a:rPr kumimoji="1" lang="en-US" altLang="ja-JP" sz="2400" dirty="0"/>
                        <a:t>Label 3</a:t>
                      </a:r>
                      <a:endParaRPr kumimoji="1" lang="ja-JP" altLang="en-US" sz="2400" dirty="0"/>
                    </a:p>
                  </a:txBody>
                  <a:tcPr/>
                </a:tc>
                <a:tc>
                  <a:txBody>
                    <a:bodyPr/>
                    <a:lstStyle/>
                    <a:p>
                      <a:r>
                        <a:rPr kumimoji="1" lang="en-US" altLang="ja-JP" sz="2400" dirty="0"/>
                        <a:t>0.36</a:t>
                      </a:r>
                      <a:endParaRPr kumimoji="1" lang="ja-JP" altLang="en-US" sz="2400" dirty="0"/>
                    </a:p>
                  </a:txBody>
                  <a:tcPr/>
                </a:tc>
                <a:tc>
                  <a:txBody>
                    <a:bodyPr/>
                    <a:lstStyle/>
                    <a:p>
                      <a:r>
                        <a:rPr kumimoji="1" lang="en-US" altLang="ja-JP" sz="2400" dirty="0"/>
                        <a:t>0.39</a:t>
                      </a:r>
                      <a:endParaRPr kumimoji="1" lang="ja-JP" altLang="en-US" sz="2400" dirty="0"/>
                    </a:p>
                  </a:txBody>
                  <a:tcPr/>
                </a:tc>
                <a:tc>
                  <a:txBody>
                    <a:bodyPr/>
                    <a:lstStyle/>
                    <a:p>
                      <a:r>
                        <a:rPr kumimoji="1" lang="en-US" altLang="ja-JP" sz="2400" dirty="0"/>
                        <a:t>0.70</a:t>
                      </a:r>
                      <a:endParaRPr kumimoji="1" lang="ja-JP" altLang="en-US" sz="2400" dirty="0"/>
                    </a:p>
                  </a:txBody>
                  <a:tcPr/>
                </a:tc>
                <a:tc>
                  <a:txBody>
                    <a:bodyPr/>
                    <a:lstStyle/>
                    <a:p>
                      <a:r>
                        <a:rPr kumimoji="1" lang="en-US" altLang="ja-JP" sz="2400" dirty="0"/>
                        <a:t>0.73</a:t>
                      </a:r>
                      <a:endParaRPr kumimoji="1" lang="ja-JP" altLang="en-US" sz="2400" dirty="0"/>
                    </a:p>
                  </a:txBody>
                  <a:tcPr/>
                </a:tc>
                <a:tc>
                  <a:txBody>
                    <a:bodyPr/>
                    <a:lstStyle/>
                    <a:p>
                      <a:r>
                        <a:rPr kumimoji="1" lang="en-US" altLang="ja-JP" sz="2400" dirty="0"/>
                        <a:t>0.80</a:t>
                      </a:r>
                      <a:endParaRPr kumimoji="1" lang="ja-JP" altLang="en-US" sz="2400" dirty="0"/>
                    </a:p>
                  </a:txBody>
                  <a:tcPr/>
                </a:tc>
                <a:tc>
                  <a:txBody>
                    <a:bodyPr/>
                    <a:lstStyle/>
                    <a:p>
                      <a:r>
                        <a:rPr kumimoji="1" lang="en-US" altLang="ja-JP" sz="2400" dirty="0"/>
                        <a:t>0.74</a:t>
                      </a:r>
                      <a:endParaRPr kumimoji="1" lang="ja-JP" altLang="en-US" sz="2400" dirty="0"/>
                    </a:p>
                  </a:txBody>
                  <a:tcPr/>
                </a:tc>
                <a:extLst>
                  <a:ext uri="{0D108BD9-81ED-4DB2-BD59-A6C34878D82A}">
                    <a16:rowId xmlns:a16="http://schemas.microsoft.com/office/drawing/2014/main" val="2740361679"/>
                  </a:ext>
                </a:extLst>
              </a:tr>
              <a:tr h="686094">
                <a:tc>
                  <a:txBody>
                    <a:bodyPr/>
                    <a:lstStyle/>
                    <a:p>
                      <a:r>
                        <a:rPr kumimoji="1" lang="ja-JP" altLang="en-US" sz="2400" dirty="0"/>
                        <a:t>平均再現率</a:t>
                      </a:r>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0.35</a:t>
                      </a:r>
                      <a:endParaRPr kumimoji="1" lang="ja-JP" altLang="en-US" sz="2400" dirty="0"/>
                    </a:p>
                  </a:txBody>
                  <a:tcPr/>
                </a:tc>
                <a:tc>
                  <a:txBody>
                    <a:bodyPr/>
                    <a:lstStyle/>
                    <a:p>
                      <a:r>
                        <a:rPr kumimoji="1" lang="en-US" altLang="ja-JP" sz="2400" dirty="0"/>
                        <a:t>0.56</a:t>
                      </a:r>
                      <a:endParaRPr kumimoji="1" lang="ja-JP" altLang="en-US" sz="2400" dirty="0"/>
                    </a:p>
                  </a:txBody>
                  <a:tcPr/>
                </a:tc>
                <a:tc>
                  <a:txBody>
                    <a:bodyPr/>
                    <a:lstStyle/>
                    <a:p>
                      <a:r>
                        <a:rPr kumimoji="1" lang="en-US" altLang="ja-JP" sz="2400" dirty="0"/>
                        <a:t>0.69</a:t>
                      </a:r>
                      <a:endParaRPr kumimoji="1" lang="ja-JP" altLang="en-US" sz="2400" dirty="0"/>
                    </a:p>
                  </a:txBody>
                  <a:tcPr/>
                </a:tc>
                <a:tc>
                  <a:txBody>
                    <a:bodyPr/>
                    <a:lstStyle/>
                    <a:p>
                      <a:r>
                        <a:rPr kumimoji="1" lang="en-US" altLang="ja-JP" sz="2400" dirty="0"/>
                        <a:t>0.80</a:t>
                      </a:r>
                      <a:endParaRPr kumimoji="1" lang="ja-JP" altLang="en-US" sz="2400" dirty="0"/>
                    </a:p>
                  </a:txBody>
                  <a:tcPr/>
                </a:tc>
                <a:tc>
                  <a:txBody>
                    <a:bodyPr/>
                    <a:lstStyle/>
                    <a:p>
                      <a:r>
                        <a:rPr kumimoji="1" lang="en-US" altLang="ja-JP" sz="2400" dirty="0"/>
                        <a:t>0.76</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326123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a:xfrm>
            <a:off x="817123" y="286603"/>
            <a:ext cx="10797703" cy="816983"/>
          </a:xfrm>
        </p:spPr>
        <p:txBody>
          <a:bodyPr>
            <a:noAutofit/>
          </a:bodyPr>
          <a:lstStyle/>
          <a:p>
            <a:r>
              <a:rPr lang="ja-JP" altLang="en-US" sz="4000" dirty="0"/>
              <a:t>関連研究：オートエンコーダでの画像特徴抽出（１）</a:t>
            </a:r>
            <a:endParaRPr kumimoji="1" lang="ja-JP" altLang="en-US" sz="4000"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24647" y="1292773"/>
            <a:ext cx="10058400" cy="4923661"/>
          </a:xfrm>
        </p:spPr>
        <p:txBody>
          <a:bodyPr>
            <a:normAutofit/>
          </a:bodyPr>
          <a:lstStyle/>
          <a:p>
            <a:pPr marL="271463" indent="-271463">
              <a:lnSpc>
                <a:spcPct val="100000"/>
              </a:lnSpc>
              <a:buFont typeface="Wingdings" panose="05000000000000000000" pitchFamily="2" charset="2"/>
              <a:buChar char="Ø"/>
            </a:pPr>
            <a:r>
              <a:rPr lang="en-US" altLang="ja-JP" sz="2800" dirty="0">
                <a:latin typeface="Times New Roman" panose="02020603050405020304" pitchFamily="18" charset="0"/>
                <a:ea typeface="+mj-ea"/>
                <a:cs typeface="Times New Roman" panose="02020603050405020304" pitchFamily="18" charset="0"/>
              </a:rPr>
              <a:t>Hiroki Mimura, Masaya </a:t>
            </a:r>
            <a:r>
              <a:rPr lang="en-US" altLang="ja-JP" sz="2800" dirty="0" err="1">
                <a:latin typeface="Times New Roman" panose="02020603050405020304" pitchFamily="18" charset="0"/>
                <a:ea typeface="+mj-ea"/>
                <a:cs typeface="Times New Roman" panose="02020603050405020304" pitchFamily="18" charset="0"/>
              </a:rPr>
              <a:t>Tahara</a:t>
            </a:r>
            <a:r>
              <a:rPr lang="en-US" altLang="ja-JP" sz="2800" dirty="0">
                <a:latin typeface="Times New Roman" panose="02020603050405020304" pitchFamily="18" charset="0"/>
                <a:ea typeface="+mj-ea"/>
                <a:cs typeface="Times New Roman" panose="02020603050405020304" pitchFamily="18" charset="0"/>
              </a:rPr>
              <a:t>, Kosuke Takano, </a:t>
            </a:r>
            <a:r>
              <a:rPr lang="en-US" altLang="ja-JP" sz="2800" dirty="0" err="1">
                <a:latin typeface="Times New Roman" panose="02020603050405020304" pitchFamily="18" charset="0"/>
                <a:ea typeface="+mj-ea"/>
                <a:cs typeface="Times New Roman" panose="02020603050405020304" pitchFamily="18" charset="0"/>
              </a:rPr>
              <a:t>Nobuya</a:t>
            </a:r>
            <a:r>
              <a:rPr lang="en-US" altLang="ja-JP" sz="2800" dirty="0">
                <a:latin typeface="Times New Roman" panose="02020603050405020304" pitchFamily="18" charset="0"/>
                <a:ea typeface="+mj-ea"/>
                <a:cs typeface="Times New Roman" panose="02020603050405020304" pitchFamily="18" charset="0"/>
              </a:rPr>
              <a:t> Watanabe, Kin Fun Li: Video Indexing for Live Nature Camera on Digital Earth. AINA (3) 2023: pp.660-667</a:t>
            </a:r>
          </a:p>
          <a:p>
            <a:pPr marL="749808" lvl="1" indent="-457200">
              <a:lnSpc>
                <a:spcPct val="100000"/>
              </a:lnSpc>
              <a:buFont typeface="Arial" panose="020B0604020202020204" pitchFamily="34" charset="0"/>
              <a:buChar char="•"/>
            </a:pPr>
            <a:r>
              <a:rPr lang="ja-JP" altLang="en-US" sz="2800" dirty="0">
                <a:solidFill>
                  <a:srgbClr val="FF0000"/>
                </a:solidFill>
                <a:latin typeface="+mj-ea"/>
                <a:ea typeface="+mj-ea"/>
              </a:rPr>
              <a:t>自然環境観測カメラ</a:t>
            </a:r>
            <a:r>
              <a:rPr lang="ja-JP" altLang="en-US" sz="2800" dirty="0">
                <a:latin typeface="+mj-ea"/>
                <a:ea typeface="+mj-ea"/>
              </a:rPr>
              <a:t>で取得される動画データを対象として，検索効率を向上するために，代表となる画像特徴ベクトルをインデックスとして設定する手法を提案している．</a:t>
            </a:r>
            <a:endParaRPr lang="en-US" altLang="ja-JP" sz="2800" dirty="0">
              <a:latin typeface="+mj-ea"/>
              <a:ea typeface="+mj-ea"/>
            </a:endParaRPr>
          </a:p>
        </p:txBody>
      </p:sp>
    </p:spTree>
    <p:extLst>
      <p:ext uri="{BB962C8B-B14F-4D97-AF65-F5344CB8AC3E}">
        <p14:creationId xmlns:p14="http://schemas.microsoft.com/office/powerpoint/2010/main" val="630505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実験結果：１００次元ベクトルにおける再現率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60</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2167037906"/>
              </p:ext>
            </p:extLst>
          </p:nvPr>
        </p:nvGraphicFramePr>
        <p:xfrm>
          <a:off x="292946" y="1277826"/>
          <a:ext cx="11667067" cy="3832242"/>
        </p:xfrm>
        <a:graphic>
          <a:graphicData uri="http://schemas.openxmlformats.org/drawingml/2006/table">
            <a:tbl>
              <a:tblPr firstRow="1" bandRow="1">
                <a:tableStyleId>{5C22544A-7EE6-4342-B048-85BDC9FD1C3A}</a:tableStyleId>
              </a:tblPr>
              <a:tblGrid>
                <a:gridCol w="1302658">
                  <a:extLst>
                    <a:ext uri="{9D8B030D-6E8A-4147-A177-3AD203B41FA5}">
                      <a16:colId xmlns:a16="http://schemas.microsoft.com/office/drawing/2014/main" val="654149055"/>
                    </a:ext>
                  </a:extLst>
                </a:gridCol>
                <a:gridCol w="1278225">
                  <a:extLst>
                    <a:ext uri="{9D8B030D-6E8A-4147-A177-3AD203B41FA5}">
                      <a16:colId xmlns:a16="http://schemas.microsoft.com/office/drawing/2014/main" val="2119303199"/>
                    </a:ext>
                  </a:extLst>
                </a:gridCol>
                <a:gridCol w="1573431">
                  <a:extLst>
                    <a:ext uri="{9D8B030D-6E8A-4147-A177-3AD203B41FA5}">
                      <a16:colId xmlns:a16="http://schemas.microsoft.com/office/drawing/2014/main" val="2104198348"/>
                    </a:ext>
                  </a:extLst>
                </a:gridCol>
                <a:gridCol w="1648438">
                  <a:extLst>
                    <a:ext uri="{9D8B030D-6E8A-4147-A177-3AD203B41FA5}">
                      <a16:colId xmlns:a16="http://schemas.microsoft.com/office/drawing/2014/main" val="1033981325"/>
                    </a:ext>
                  </a:extLst>
                </a:gridCol>
                <a:gridCol w="1648438">
                  <a:extLst>
                    <a:ext uri="{9D8B030D-6E8A-4147-A177-3AD203B41FA5}">
                      <a16:colId xmlns:a16="http://schemas.microsoft.com/office/drawing/2014/main" val="1140502812"/>
                    </a:ext>
                  </a:extLst>
                </a:gridCol>
                <a:gridCol w="2335748">
                  <a:extLst>
                    <a:ext uri="{9D8B030D-6E8A-4147-A177-3AD203B41FA5}">
                      <a16:colId xmlns:a16="http://schemas.microsoft.com/office/drawing/2014/main" val="2541274726"/>
                    </a:ext>
                  </a:extLst>
                </a:gridCol>
                <a:gridCol w="1880129">
                  <a:extLst>
                    <a:ext uri="{9D8B030D-6E8A-4147-A177-3AD203B41FA5}">
                      <a16:colId xmlns:a16="http://schemas.microsoft.com/office/drawing/2014/main" val="284773383"/>
                    </a:ext>
                  </a:extLst>
                </a:gridCol>
              </a:tblGrid>
              <a:tr h="627174">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595527">
                <a:tc>
                  <a:txBody>
                    <a:bodyPr/>
                    <a:lstStyle/>
                    <a:p>
                      <a:r>
                        <a:rPr kumimoji="1" lang="en-US" altLang="ja-JP" sz="2400" dirty="0"/>
                        <a:t>Label 0</a:t>
                      </a:r>
                      <a:endParaRPr kumimoji="1" lang="ja-JP" altLang="en-US" sz="2400" dirty="0"/>
                    </a:p>
                  </a:txBody>
                  <a:tcPr/>
                </a:tc>
                <a:tc>
                  <a:txBody>
                    <a:bodyPr/>
                    <a:lstStyle/>
                    <a:p>
                      <a:r>
                        <a:rPr kumimoji="1" lang="en-US" altLang="ja-JP" sz="2400" dirty="0"/>
                        <a:t>0.49</a:t>
                      </a:r>
                      <a:endParaRPr kumimoji="1" lang="ja-JP" altLang="en-US" sz="2400" dirty="0"/>
                    </a:p>
                  </a:txBody>
                  <a:tcPr/>
                </a:tc>
                <a:tc>
                  <a:txBody>
                    <a:bodyPr/>
                    <a:lstStyle/>
                    <a:p>
                      <a:r>
                        <a:rPr kumimoji="1" lang="en-US" altLang="ja-JP" sz="2400" dirty="0"/>
                        <a:t>0.29</a:t>
                      </a:r>
                      <a:endParaRPr kumimoji="1" lang="ja-JP" altLang="en-US" sz="2400" dirty="0"/>
                    </a:p>
                  </a:txBody>
                  <a:tcPr/>
                </a:tc>
                <a:tc>
                  <a:txBody>
                    <a:bodyPr/>
                    <a:lstStyle/>
                    <a:p>
                      <a:r>
                        <a:rPr kumimoji="1" lang="en-US" altLang="ja-JP" sz="2400" dirty="0"/>
                        <a:t>0.79</a:t>
                      </a:r>
                      <a:endParaRPr kumimoji="1" lang="ja-JP" altLang="en-US" sz="2400" dirty="0"/>
                    </a:p>
                  </a:txBody>
                  <a:tcPr/>
                </a:tc>
                <a:tc>
                  <a:txBody>
                    <a:bodyPr/>
                    <a:lstStyle/>
                    <a:p>
                      <a:r>
                        <a:rPr kumimoji="1" lang="en-US" altLang="ja-JP" sz="2400" dirty="0"/>
                        <a:t>0.77</a:t>
                      </a:r>
                      <a:endParaRPr kumimoji="1" lang="ja-JP" altLang="en-US" sz="2400" dirty="0"/>
                    </a:p>
                  </a:txBody>
                  <a:tcPr/>
                </a:tc>
                <a:tc>
                  <a:txBody>
                    <a:bodyPr/>
                    <a:lstStyle/>
                    <a:p>
                      <a:r>
                        <a:rPr kumimoji="1" lang="en-US" altLang="ja-JP" sz="2400" dirty="0"/>
                        <a:t>0.66</a:t>
                      </a:r>
                      <a:endParaRPr kumimoji="1" lang="ja-JP" altLang="en-US" sz="2400" dirty="0"/>
                    </a:p>
                  </a:txBody>
                  <a:tcPr/>
                </a:tc>
                <a:tc>
                  <a:txBody>
                    <a:bodyPr/>
                    <a:lstStyle/>
                    <a:p>
                      <a:r>
                        <a:rPr kumimoji="1" lang="en-US" altLang="ja-JP" sz="2400" dirty="0"/>
                        <a:t>0.75</a:t>
                      </a:r>
                      <a:endParaRPr kumimoji="1" lang="ja-JP" altLang="en-US" sz="2400" dirty="0"/>
                    </a:p>
                  </a:txBody>
                  <a:tcPr/>
                </a:tc>
                <a:extLst>
                  <a:ext uri="{0D108BD9-81ED-4DB2-BD59-A6C34878D82A}">
                    <a16:rowId xmlns:a16="http://schemas.microsoft.com/office/drawing/2014/main" val="1780137110"/>
                  </a:ext>
                </a:extLst>
              </a:tr>
              <a:tr h="595527">
                <a:tc>
                  <a:txBody>
                    <a:bodyPr/>
                    <a:lstStyle/>
                    <a:p>
                      <a:r>
                        <a:rPr kumimoji="1" lang="en-US" altLang="ja-JP" sz="2400" dirty="0"/>
                        <a:t>Label 1</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r>
                        <a:rPr kumimoji="1" lang="en-US" altLang="ja-JP" sz="2400" dirty="0"/>
                        <a:t>0.39</a:t>
                      </a:r>
                      <a:endParaRPr kumimoji="1" lang="ja-JP" altLang="en-US" sz="2400" dirty="0"/>
                    </a:p>
                  </a:txBody>
                  <a:tcPr/>
                </a:tc>
                <a:tc>
                  <a:txBody>
                    <a:bodyPr/>
                    <a:lstStyle/>
                    <a:p>
                      <a:r>
                        <a:rPr kumimoji="1" lang="en-US" altLang="ja-JP" sz="2400" dirty="0"/>
                        <a:t>0.65</a:t>
                      </a:r>
                      <a:endParaRPr kumimoji="1" lang="ja-JP" altLang="en-US" sz="2400" dirty="0"/>
                    </a:p>
                  </a:txBody>
                  <a:tcPr/>
                </a:tc>
                <a:tc>
                  <a:txBody>
                    <a:bodyPr/>
                    <a:lstStyle/>
                    <a:p>
                      <a:r>
                        <a:rPr kumimoji="1" lang="en-US" altLang="ja-JP" sz="2400" dirty="0"/>
                        <a:t>0.68</a:t>
                      </a:r>
                      <a:endParaRPr kumimoji="1" lang="ja-JP" altLang="en-US" sz="2400" dirty="0"/>
                    </a:p>
                  </a:txBody>
                  <a:tcPr/>
                </a:tc>
                <a:tc>
                  <a:txBody>
                    <a:bodyPr/>
                    <a:lstStyle/>
                    <a:p>
                      <a:r>
                        <a:rPr kumimoji="1" lang="en-US" altLang="ja-JP" sz="2400" dirty="0"/>
                        <a:t>0.72</a:t>
                      </a:r>
                      <a:endParaRPr kumimoji="1" lang="ja-JP" altLang="en-US" sz="2400" dirty="0"/>
                    </a:p>
                  </a:txBody>
                  <a:tcPr/>
                </a:tc>
                <a:tc>
                  <a:txBody>
                    <a:bodyPr/>
                    <a:lstStyle/>
                    <a:p>
                      <a:r>
                        <a:rPr kumimoji="1" lang="en-US" altLang="ja-JP" sz="2400" dirty="0"/>
                        <a:t>0.52</a:t>
                      </a:r>
                      <a:endParaRPr kumimoji="1" lang="ja-JP" altLang="en-US" sz="2400" dirty="0"/>
                    </a:p>
                  </a:txBody>
                  <a:tcPr/>
                </a:tc>
                <a:extLst>
                  <a:ext uri="{0D108BD9-81ED-4DB2-BD59-A6C34878D82A}">
                    <a16:rowId xmlns:a16="http://schemas.microsoft.com/office/drawing/2014/main" val="276974079"/>
                  </a:ext>
                </a:extLst>
              </a:tr>
              <a:tr h="595527">
                <a:tc>
                  <a:txBody>
                    <a:bodyPr/>
                    <a:lstStyle/>
                    <a:p>
                      <a:r>
                        <a:rPr kumimoji="1" lang="en-US" altLang="ja-JP" sz="2400" dirty="0"/>
                        <a:t>Label 2</a:t>
                      </a:r>
                      <a:endParaRPr kumimoji="1" lang="ja-JP" altLang="en-US" sz="2400" dirty="0"/>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0.28</a:t>
                      </a:r>
                      <a:endParaRPr kumimoji="1" lang="ja-JP" altLang="en-US" sz="2400" dirty="0"/>
                    </a:p>
                  </a:txBody>
                  <a:tcPr/>
                </a:tc>
                <a:tc>
                  <a:txBody>
                    <a:bodyPr/>
                    <a:lstStyle/>
                    <a:p>
                      <a:r>
                        <a:rPr kumimoji="1" lang="en-US" altLang="ja-JP" sz="2400" dirty="0"/>
                        <a:t>0.32</a:t>
                      </a:r>
                      <a:endParaRPr kumimoji="1" lang="ja-JP" altLang="en-US" sz="2400" dirty="0"/>
                    </a:p>
                  </a:txBody>
                  <a:tcPr/>
                </a:tc>
                <a:tc>
                  <a:txBody>
                    <a:bodyPr/>
                    <a:lstStyle/>
                    <a:p>
                      <a:r>
                        <a:rPr kumimoji="1" lang="en-US" altLang="ja-JP" sz="2400" dirty="0"/>
                        <a:t>0.42</a:t>
                      </a:r>
                      <a:endParaRPr kumimoji="1" lang="ja-JP" altLang="en-US" sz="2400" dirty="0"/>
                    </a:p>
                  </a:txBody>
                  <a:tcPr/>
                </a:tc>
                <a:tc>
                  <a:txBody>
                    <a:bodyPr/>
                    <a:lstStyle/>
                    <a:p>
                      <a:r>
                        <a:rPr kumimoji="1" lang="en-US" altLang="ja-JP" sz="2400" dirty="0"/>
                        <a:t>0.61</a:t>
                      </a:r>
                      <a:endParaRPr kumimoji="1" lang="ja-JP" altLang="en-US" sz="2400" dirty="0"/>
                    </a:p>
                  </a:txBody>
                  <a:tcPr/>
                </a:tc>
                <a:tc>
                  <a:txBody>
                    <a:bodyPr/>
                    <a:lstStyle/>
                    <a:p>
                      <a:r>
                        <a:rPr kumimoji="1" lang="en-US" altLang="ja-JP" sz="2400" dirty="0"/>
                        <a:t>0.75</a:t>
                      </a:r>
                      <a:endParaRPr kumimoji="1" lang="ja-JP" altLang="en-US" sz="2400" dirty="0"/>
                    </a:p>
                  </a:txBody>
                  <a:tcPr/>
                </a:tc>
                <a:extLst>
                  <a:ext uri="{0D108BD9-81ED-4DB2-BD59-A6C34878D82A}">
                    <a16:rowId xmlns:a16="http://schemas.microsoft.com/office/drawing/2014/main" val="2792079171"/>
                  </a:ext>
                </a:extLst>
              </a:tr>
              <a:tr h="595527">
                <a:tc>
                  <a:txBody>
                    <a:bodyPr/>
                    <a:lstStyle/>
                    <a:p>
                      <a:r>
                        <a:rPr kumimoji="1" lang="en-US" altLang="ja-JP" sz="2400" dirty="0"/>
                        <a:t>Label 3</a:t>
                      </a:r>
                      <a:endParaRPr kumimoji="1" lang="ja-JP" altLang="en-US" sz="2400" dirty="0"/>
                    </a:p>
                  </a:txBody>
                  <a:tcPr/>
                </a:tc>
                <a:tc>
                  <a:txBody>
                    <a:bodyPr/>
                    <a:lstStyle/>
                    <a:p>
                      <a:r>
                        <a:rPr kumimoji="1" lang="en-US" altLang="ja-JP" sz="2400" dirty="0"/>
                        <a:t>0.66</a:t>
                      </a:r>
                      <a:endParaRPr kumimoji="1" lang="ja-JP" altLang="en-US" sz="2400" dirty="0"/>
                    </a:p>
                  </a:txBody>
                  <a:tcPr/>
                </a:tc>
                <a:tc>
                  <a:txBody>
                    <a:bodyPr/>
                    <a:lstStyle/>
                    <a:p>
                      <a:r>
                        <a:rPr kumimoji="1" lang="en-US" altLang="ja-JP" sz="2400" dirty="0"/>
                        <a:t>0.67</a:t>
                      </a:r>
                      <a:endParaRPr kumimoji="1" lang="ja-JP" altLang="en-US" sz="2400" dirty="0"/>
                    </a:p>
                  </a:txBody>
                  <a:tcPr/>
                </a:tc>
                <a:tc>
                  <a:txBody>
                    <a:bodyPr/>
                    <a:lstStyle/>
                    <a:p>
                      <a:r>
                        <a:rPr kumimoji="1" lang="en-US" altLang="ja-JP" sz="2400" dirty="0"/>
                        <a:t>0.33</a:t>
                      </a:r>
                      <a:endParaRPr kumimoji="1" lang="ja-JP" altLang="en-US" sz="2400" dirty="0"/>
                    </a:p>
                  </a:txBody>
                  <a:tcPr/>
                </a:tc>
                <a:tc>
                  <a:txBody>
                    <a:bodyPr/>
                    <a:lstStyle/>
                    <a:p>
                      <a:r>
                        <a:rPr kumimoji="1" lang="en-US" altLang="ja-JP" sz="2400" dirty="0"/>
                        <a:t>0.65</a:t>
                      </a:r>
                      <a:endParaRPr kumimoji="1" lang="ja-JP" altLang="en-US" sz="2400" dirty="0"/>
                    </a:p>
                  </a:txBody>
                  <a:tcPr/>
                </a:tc>
                <a:tc>
                  <a:txBody>
                    <a:bodyPr/>
                    <a:lstStyle/>
                    <a:p>
                      <a:r>
                        <a:rPr kumimoji="1" lang="en-US" altLang="ja-JP" sz="2400" dirty="0"/>
                        <a:t>0.93</a:t>
                      </a:r>
                      <a:endParaRPr kumimoji="1" lang="ja-JP" altLang="en-US" sz="2400" dirty="0"/>
                    </a:p>
                  </a:txBody>
                  <a:tcPr/>
                </a:tc>
                <a:tc>
                  <a:txBody>
                    <a:bodyPr/>
                    <a:lstStyle/>
                    <a:p>
                      <a:r>
                        <a:rPr kumimoji="1" lang="en-US" altLang="ja-JP" sz="2400" dirty="0"/>
                        <a:t>0.94</a:t>
                      </a:r>
                      <a:endParaRPr kumimoji="1" lang="ja-JP" altLang="en-US" sz="2400" dirty="0"/>
                    </a:p>
                  </a:txBody>
                  <a:tcPr/>
                </a:tc>
                <a:extLst>
                  <a:ext uri="{0D108BD9-81ED-4DB2-BD59-A6C34878D82A}">
                    <a16:rowId xmlns:a16="http://schemas.microsoft.com/office/drawing/2014/main" val="2740361679"/>
                  </a:ext>
                </a:extLst>
              </a:tr>
              <a:tr h="820154">
                <a:tc>
                  <a:txBody>
                    <a:bodyPr/>
                    <a:lstStyle/>
                    <a:p>
                      <a:r>
                        <a:rPr kumimoji="1" lang="ja-JP" altLang="en-US" sz="2400" dirty="0"/>
                        <a:t>平均適合率</a:t>
                      </a:r>
                    </a:p>
                  </a:txBody>
                  <a:tcPr/>
                </a:tc>
                <a:tc>
                  <a:txBody>
                    <a:bodyPr/>
                    <a:lstStyle/>
                    <a:p>
                      <a:r>
                        <a:rPr kumimoji="1" lang="en-US" altLang="ja-JP" sz="2400" dirty="0"/>
                        <a:t>0.42</a:t>
                      </a:r>
                      <a:endParaRPr kumimoji="1" lang="ja-JP" altLang="en-US" sz="2400" dirty="0"/>
                    </a:p>
                  </a:txBody>
                  <a:tcPr/>
                </a:tc>
                <a:tc>
                  <a:txBody>
                    <a:bodyPr/>
                    <a:lstStyle/>
                    <a:p>
                      <a:r>
                        <a:rPr kumimoji="1" lang="en-US" altLang="ja-JP" sz="2400" dirty="0"/>
                        <a:t>0.40</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0.63</a:t>
                      </a:r>
                      <a:endParaRPr kumimoji="1" lang="ja-JP" altLang="en-US" sz="2400" dirty="0"/>
                    </a:p>
                  </a:txBody>
                  <a:tcPr/>
                </a:tc>
                <a:tc>
                  <a:txBody>
                    <a:bodyPr/>
                    <a:lstStyle/>
                    <a:p>
                      <a:r>
                        <a:rPr kumimoji="1" lang="en-US" altLang="ja-JP" sz="2400" dirty="0"/>
                        <a:t>0.73</a:t>
                      </a:r>
                      <a:endParaRPr kumimoji="1" lang="ja-JP" altLang="en-US" sz="2400" dirty="0"/>
                    </a:p>
                  </a:txBody>
                  <a:tcPr/>
                </a:tc>
                <a:tc>
                  <a:txBody>
                    <a:bodyPr/>
                    <a:lstStyle/>
                    <a:p>
                      <a:r>
                        <a:rPr kumimoji="1" lang="en-US" altLang="ja-JP" sz="2400" dirty="0"/>
                        <a:t>0.74</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348091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6D36E-53B7-EF2C-02F8-02D76CC522F9}"/>
              </a:ext>
            </a:extLst>
          </p:cNvPr>
          <p:cNvSpPr>
            <a:spLocks noGrp="1"/>
          </p:cNvSpPr>
          <p:nvPr>
            <p:ph type="title"/>
          </p:nvPr>
        </p:nvSpPr>
        <p:spPr/>
        <p:txBody>
          <a:bodyPr>
            <a:normAutofit/>
          </a:bodyPr>
          <a:lstStyle/>
          <a:p>
            <a:pPr algn="ctr"/>
            <a:r>
              <a:rPr lang="ja-JP" altLang="en-US" sz="4000" dirty="0"/>
              <a:t>実験結果：１００次元ベクトルにおける適合率</a:t>
            </a:r>
            <a:endParaRPr kumimoji="1" lang="ja-JP" altLang="en-US" sz="4000" dirty="0"/>
          </a:p>
        </p:txBody>
      </p:sp>
      <p:sp>
        <p:nvSpPr>
          <p:cNvPr id="4" name="スライド番号プレースホルダー 3">
            <a:extLst>
              <a:ext uri="{FF2B5EF4-FFF2-40B4-BE49-F238E27FC236}">
                <a16:creationId xmlns:a16="http://schemas.microsoft.com/office/drawing/2014/main" id="{5761A988-35E0-5D8C-FA19-A2BA8F49B6A1}"/>
              </a:ext>
            </a:extLst>
          </p:cNvPr>
          <p:cNvSpPr>
            <a:spLocks noGrp="1"/>
          </p:cNvSpPr>
          <p:nvPr>
            <p:ph type="sldNum" sz="quarter" idx="12"/>
          </p:nvPr>
        </p:nvSpPr>
        <p:spPr/>
        <p:txBody>
          <a:bodyPr/>
          <a:lstStyle/>
          <a:p>
            <a:fld id="{67B4CE29-6554-4A3D-AFF4-5BC7E77D0C2D}" type="slidenum">
              <a:rPr kumimoji="1" lang="ja-JP" altLang="en-US" smtClean="0"/>
              <a:t>61</a:t>
            </a:fld>
            <a:endParaRPr kumimoji="1" lang="ja-JP" altLang="en-US"/>
          </a:p>
        </p:txBody>
      </p:sp>
      <p:graphicFrame>
        <p:nvGraphicFramePr>
          <p:cNvPr id="7" name="表 6">
            <a:extLst>
              <a:ext uri="{FF2B5EF4-FFF2-40B4-BE49-F238E27FC236}">
                <a16:creationId xmlns:a16="http://schemas.microsoft.com/office/drawing/2014/main" id="{17006E01-2BDA-D97D-6D06-DFF5C76F0922}"/>
              </a:ext>
            </a:extLst>
          </p:cNvPr>
          <p:cNvGraphicFramePr>
            <a:graphicFrameLocks noGrp="1"/>
          </p:cNvGraphicFramePr>
          <p:nvPr>
            <p:extLst>
              <p:ext uri="{D42A27DB-BD31-4B8C-83A1-F6EECF244321}">
                <p14:modId xmlns:p14="http://schemas.microsoft.com/office/powerpoint/2010/main" val="1645839240"/>
              </p:ext>
            </p:extLst>
          </p:nvPr>
        </p:nvGraphicFramePr>
        <p:xfrm>
          <a:off x="457200" y="1378858"/>
          <a:ext cx="11277599" cy="4390296"/>
        </p:xfrm>
        <a:graphic>
          <a:graphicData uri="http://schemas.openxmlformats.org/drawingml/2006/table">
            <a:tbl>
              <a:tblPr firstRow="1" bandRow="1">
                <a:tableStyleId>{5C22544A-7EE6-4342-B048-85BDC9FD1C3A}</a:tableStyleId>
              </a:tblPr>
              <a:tblGrid>
                <a:gridCol w="1212796">
                  <a:extLst>
                    <a:ext uri="{9D8B030D-6E8A-4147-A177-3AD203B41FA5}">
                      <a16:colId xmlns:a16="http://schemas.microsoft.com/office/drawing/2014/main" val="654149055"/>
                    </a:ext>
                  </a:extLst>
                </a:gridCol>
                <a:gridCol w="1173865">
                  <a:extLst>
                    <a:ext uri="{9D8B030D-6E8A-4147-A177-3AD203B41FA5}">
                      <a16:colId xmlns:a16="http://schemas.microsoft.com/office/drawing/2014/main" val="2119303199"/>
                    </a:ext>
                  </a:extLst>
                </a:gridCol>
                <a:gridCol w="1630368">
                  <a:extLst>
                    <a:ext uri="{9D8B030D-6E8A-4147-A177-3AD203B41FA5}">
                      <a16:colId xmlns:a16="http://schemas.microsoft.com/office/drawing/2014/main" val="2104198348"/>
                    </a:ext>
                  </a:extLst>
                </a:gridCol>
                <a:gridCol w="1630368">
                  <a:extLst>
                    <a:ext uri="{9D8B030D-6E8A-4147-A177-3AD203B41FA5}">
                      <a16:colId xmlns:a16="http://schemas.microsoft.com/office/drawing/2014/main" val="1210742594"/>
                    </a:ext>
                  </a:extLst>
                </a:gridCol>
                <a:gridCol w="1630368">
                  <a:extLst>
                    <a:ext uri="{9D8B030D-6E8A-4147-A177-3AD203B41FA5}">
                      <a16:colId xmlns:a16="http://schemas.microsoft.com/office/drawing/2014/main" val="3185529969"/>
                    </a:ext>
                  </a:extLst>
                </a:gridCol>
                <a:gridCol w="1999917">
                  <a:extLst>
                    <a:ext uri="{9D8B030D-6E8A-4147-A177-3AD203B41FA5}">
                      <a16:colId xmlns:a16="http://schemas.microsoft.com/office/drawing/2014/main" val="2541274726"/>
                    </a:ext>
                  </a:extLst>
                </a:gridCol>
                <a:gridCol w="1999917">
                  <a:extLst>
                    <a:ext uri="{9D8B030D-6E8A-4147-A177-3AD203B41FA5}">
                      <a16:colId xmlns:a16="http://schemas.microsoft.com/office/drawing/2014/main" val="1876877471"/>
                    </a:ext>
                  </a:extLst>
                </a:gridCol>
              </a:tblGrid>
              <a:tr h="798285">
                <a:tc>
                  <a:txBody>
                    <a:bodyPr/>
                    <a:lstStyle/>
                    <a:p>
                      <a:endParaRPr kumimoji="1" lang="ja-JP" altLang="en-US" sz="2400" dirty="0"/>
                    </a:p>
                  </a:txBody>
                  <a:tcPr/>
                </a:tc>
                <a:tc>
                  <a:txBody>
                    <a:bodyPr/>
                    <a:lstStyle/>
                    <a:p>
                      <a:r>
                        <a:rPr kumimoji="1" lang="ja-JP" altLang="en-US" sz="2400" dirty="0"/>
                        <a:t>モデル１</a:t>
                      </a:r>
                    </a:p>
                  </a:txBody>
                  <a:tcPr/>
                </a:tc>
                <a:tc>
                  <a:txBody>
                    <a:bodyPr/>
                    <a:lstStyle/>
                    <a:p>
                      <a:r>
                        <a:rPr kumimoji="1" lang="ja-JP" altLang="en-US" sz="2400" dirty="0"/>
                        <a:t>モデル２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モデル４</a:t>
                      </a:r>
                    </a:p>
                  </a:txBody>
                  <a:tcPr/>
                </a:tc>
                <a:tc>
                  <a:txBody>
                    <a:bodyPr/>
                    <a:lstStyle/>
                    <a:p>
                      <a:r>
                        <a:rPr kumimoji="1" lang="ja-JP" altLang="en-US" sz="2400" dirty="0"/>
                        <a:t>モデル５</a:t>
                      </a:r>
                    </a:p>
                  </a:txBody>
                  <a:tcPr/>
                </a:tc>
                <a:tc>
                  <a:txBody>
                    <a:bodyPr/>
                    <a:lstStyle/>
                    <a:p>
                      <a:r>
                        <a:rPr kumimoji="1" lang="ja-JP" altLang="en-US" sz="2400" dirty="0"/>
                        <a:t>モデル６</a:t>
                      </a:r>
                    </a:p>
                  </a:txBody>
                  <a:tcPr/>
                </a:tc>
                <a:extLst>
                  <a:ext uri="{0D108BD9-81ED-4DB2-BD59-A6C34878D82A}">
                    <a16:rowId xmlns:a16="http://schemas.microsoft.com/office/drawing/2014/main" val="2630451162"/>
                  </a:ext>
                </a:extLst>
              </a:tr>
              <a:tr h="686094">
                <a:tc>
                  <a:txBody>
                    <a:bodyPr/>
                    <a:lstStyle/>
                    <a:p>
                      <a:r>
                        <a:rPr kumimoji="1" lang="en-US" altLang="ja-JP" sz="2400" dirty="0"/>
                        <a:t>Label 0</a:t>
                      </a:r>
                      <a:endParaRPr kumimoji="1" lang="ja-JP" altLang="en-US" sz="2400" dirty="0"/>
                    </a:p>
                  </a:txBody>
                  <a:tcPr/>
                </a:tc>
                <a:tc>
                  <a:txBody>
                    <a:bodyPr/>
                    <a:lstStyle/>
                    <a:p>
                      <a:r>
                        <a:rPr kumimoji="1" lang="en-US" altLang="ja-JP" sz="2400" dirty="0"/>
                        <a:t>0.47</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0.62</a:t>
                      </a:r>
                      <a:endParaRPr kumimoji="1" lang="ja-JP" altLang="en-US" sz="2400" dirty="0"/>
                    </a:p>
                  </a:txBody>
                  <a:tcPr/>
                </a:tc>
                <a:tc>
                  <a:txBody>
                    <a:bodyPr/>
                    <a:lstStyle/>
                    <a:p>
                      <a:r>
                        <a:rPr kumimoji="1" lang="en-US" altLang="ja-JP" sz="2400" dirty="0"/>
                        <a:t>0.70</a:t>
                      </a:r>
                      <a:endParaRPr kumimoji="1" lang="ja-JP" altLang="en-US" sz="2400" dirty="0"/>
                    </a:p>
                  </a:txBody>
                  <a:tcPr/>
                </a:tc>
                <a:tc>
                  <a:txBody>
                    <a:bodyPr/>
                    <a:lstStyle/>
                    <a:p>
                      <a:r>
                        <a:rPr kumimoji="1" lang="en-US" altLang="ja-JP" sz="2400" dirty="0"/>
                        <a:t>0.86</a:t>
                      </a:r>
                      <a:endParaRPr kumimoji="1" lang="ja-JP" altLang="en-US" sz="2400" dirty="0"/>
                    </a:p>
                  </a:txBody>
                  <a:tcPr/>
                </a:tc>
                <a:tc>
                  <a:txBody>
                    <a:bodyPr/>
                    <a:lstStyle/>
                    <a:p>
                      <a:r>
                        <a:rPr kumimoji="1" lang="en-US" altLang="ja-JP" sz="2400" dirty="0"/>
                        <a:t>0.75</a:t>
                      </a:r>
                      <a:endParaRPr kumimoji="1" lang="ja-JP" altLang="en-US" sz="2400" dirty="0"/>
                    </a:p>
                  </a:txBody>
                  <a:tcPr/>
                </a:tc>
                <a:extLst>
                  <a:ext uri="{0D108BD9-81ED-4DB2-BD59-A6C34878D82A}">
                    <a16:rowId xmlns:a16="http://schemas.microsoft.com/office/drawing/2014/main" val="1780137110"/>
                  </a:ext>
                </a:extLst>
              </a:tr>
              <a:tr h="686094">
                <a:tc>
                  <a:txBody>
                    <a:bodyPr/>
                    <a:lstStyle/>
                    <a:p>
                      <a:r>
                        <a:rPr kumimoji="1" lang="en-US" altLang="ja-JP" sz="2400" dirty="0"/>
                        <a:t>Label 1</a:t>
                      </a:r>
                      <a:endParaRPr kumimoji="1" lang="ja-JP" altLang="en-US" sz="2400" dirty="0"/>
                    </a:p>
                  </a:txBody>
                  <a:tcPr/>
                </a:tc>
                <a:tc>
                  <a:txBody>
                    <a:bodyPr/>
                    <a:lstStyle/>
                    <a:p>
                      <a:r>
                        <a:rPr kumimoji="1" lang="en-US" altLang="ja-JP" sz="2400" dirty="0"/>
                        <a:t>0.38</a:t>
                      </a:r>
                      <a:endParaRPr kumimoji="1" lang="ja-JP" altLang="en-US" sz="2400" dirty="0"/>
                    </a:p>
                  </a:txBody>
                  <a:tcPr/>
                </a:tc>
                <a:tc>
                  <a:txBody>
                    <a:bodyPr/>
                    <a:lstStyle/>
                    <a:p>
                      <a:r>
                        <a:rPr kumimoji="1" lang="en-US" altLang="ja-JP" sz="2400" dirty="0"/>
                        <a:t>0.38</a:t>
                      </a:r>
                      <a:endParaRPr kumimoji="1" lang="ja-JP" altLang="en-US" sz="2400" dirty="0"/>
                    </a:p>
                  </a:txBody>
                  <a:tcPr/>
                </a:tc>
                <a:tc>
                  <a:txBody>
                    <a:bodyPr/>
                    <a:lstStyle/>
                    <a:p>
                      <a:r>
                        <a:rPr kumimoji="1" lang="en-US" altLang="ja-JP" sz="2400" dirty="0"/>
                        <a:t>0.38</a:t>
                      </a:r>
                      <a:endParaRPr kumimoji="1" lang="ja-JP" altLang="en-US" sz="2400" dirty="0"/>
                    </a:p>
                  </a:txBody>
                  <a:tcPr/>
                </a:tc>
                <a:tc>
                  <a:txBody>
                    <a:bodyPr/>
                    <a:lstStyle/>
                    <a:p>
                      <a:r>
                        <a:rPr kumimoji="1" lang="en-US" altLang="ja-JP" sz="2400" dirty="0"/>
                        <a:t>0.52</a:t>
                      </a:r>
                      <a:endParaRPr kumimoji="1" lang="ja-JP" altLang="en-US" sz="2400" dirty="0"/>
                    </a:p>
                  </a:txBody>
                  <a:tcPr/>
                </a:tc>
                <a:tc>
                  <a:txBody>
                    <a:bodyPr/>
                    <a:lstStyle/>
                    <a:p>
                      <a:r>
                        <a:rPr kumimoji="1" lang="en-US" altLang="ja-JP" sz="2400" dirty="0"/>
                        <a:t>0.65</a:t>
                      </a:r>
                      <a:endParaRPr kumimoji="1" lang="ja-JP" altLang="en-US" sz="2400" dirty="0"/>
                    </a:p>
                  </a:txBody>
                  <a:tcPr/>
                </a:tc>
                <a:tc>
                  <a:txBody>
                    <a:bodyPr/>
                    <a:lstStyle/>
                    <a:p>
                      <a:r>
                        <a:rPr kumimoji="1" lang="en-US" altLang="ja-JP" sz="2400" dirty="0"/>
                        <a:t>0.52</a:t>
                      </a:r>
                      <a:endParaRPr kumimoji="1" lang="ja-JP" altLang="en-US" sz="2400" dirty="0"/>
                    </a:p>
                  </a:txBody>
                  <a:tcPr/>
                </a:tc>
                <a:extLst>
                  <a:ext uri="{0D108BD9-81ED-4DB2-BD59-A6C34878D82A}">
                    <a16:rowId xmlns:a16="http://schemas.microsoft.com/office/drawing/2014/main" val="276974079"/>
                  </a:ext>
                </a:extLst>
              </a:tr>
              <a:tr h="686094">
                <a:tc>
                  <a:txBody>
                    <a:bodyPr/>
                    <a:lstStyle/>
                    <a:p>
                      <a:r>
                        <a:rPr kumimoji="1" lang="en-US" altLang="ja-JP" sz="2400" dirty="0"/>
                        <a:t>Label 2</a:t>
                      </a:r>
                      <a:endParaRPr kumimoji="1" lang="ja-JP" altLang="en-US" sz="2400" dirty="0"/>
                    </a:p>
                  </a:txBody>
                  <a:tcPr/>
                </a:tc>
                <a:tc>
                  <a:txBody>
                    <a:bodyPr/>
                    <a:lstStyle/>
                    <a:p>
                      <a:r>
                        <a:rPr kumimoji="1" lang="en-US" altLang="ja-JP" sz="2400" dirty="0"/>
                        <a:t>0.53</a:t>
                      </a:r>
                      <a:endParaRPr kumimoji="1" lang="ja-JP" altLang="en-US" sz="2400" dirty="0"/>
                    </a:p>
                  </a:txBody>
                  <a:tcPr/>
                </a:tc>
                <a:tc>
                  <a:txBody>
                    <a:bodyPr/>
                    <a:lstStyle/>
                    <a:p>
                      <a:r>
                        <a:rPr kumimoji="1" lang="en-US" altLang="ja-JP" sz="2400" dirty="0"/>
                        <a:t>0.36</a:t>
                      </a:r>
                      <a:endParaRPr kumimoji="1" lang="ja-JP" altLang="en-US" sz="2400" dirty="0"/>
                    </a:p>
                  </a:txBody>
                  <a:tcPr/>
                </a:tc>
                <a:tc>
                  <a:txBody>
                    <a:bodyPr/>
                    <a:lstStyle/>
                    <a:p>
                      <a:r>
                        <a:rPr kumimoji="1" lang="en-US" altLang="ja-JP" sz="2400" dirty="0"/>
                        <a:t>0.47</a:t>
                      </a:r>
                      <a:endParaRPr kumimoji="1" lang="ja-JP" altLang="en-US" sz="2400" dirty="0"/>
                    </a:p>
                  </a:txBody>
                  <a:tcPr/>
                </a:tc>
                <a:tc>
                  <a:txBody>
                    <a:bodyPr/>
                    <a:lstStyle/>
                    <a:p>
                      <a:r>
                        <a:rPr kumimoji="1" lang="en-US" altLang="ja-JP" sz="2400" dirty="0"/>
                        <a:t>0.64</a:t>
                      </a:r>
                      <a:endParaRPr kumimoji="1" lang="ja-JP" altLang="en-US" sz="2400" dirty="0"/>
                    </a:p>
                  </a:txBody>
                  <a:tcPr/>
                </a:tc>
                <a:tc>
                  <a:txBody>
                    <a:bodyPr/>
                    <a:lstStyle/>
                    <a:p>
                      <a:r>
                        <a:rPr kumimoji="1" lang="en-US" altLang="ja-JP" sz="2400" dirty="0"/>
                        <a:t>0.70</a:t>
                      </a:r>
                      <a:endParaRPr kumimoji="1" lang="ja-JP" altLang="en-US" sz="2400" dirty="0"/>
                    </a:p>
                  </a:txBody>
                  <a:tcPr/>
                </a:tc>
                <a:tc>
                  <a:txBody>
                    <a:bodyPr/>
                    <a:lstStyle/>
                    <a:p>
                      <a:r>
                        <a:rPr kumimoji="1" lang="en-US" altLang="ja-JP" sz="2400" dirty="0"/>
                        <a:t>0.70</a:t>
                      </a:r>
                      <a:endParaRPr kumimoji="1" lang="ja-JP" altLang="en-US" sz="2400" dirty="0"/>
                    </a:p>
                  </a:txBody>
                  <a:tcPr/>
                </a:tc>
                <a:extLst>
                  <a:ext uri="{0D108BD9-81ED-4DB2-BD59-A6C34878D82A}">
                    <a16:rowId xmlns:a16="http://schemas.microsoft.com/office/drawing/2014/main" val="2792079171"/>
                  </a:ext>
                </a:extLst>
              </a:tr>
              <a:tr h="686094">
                <a:tc>
                  <a:txBody>
                    <a:bodyPr/>
                    <a:lstStyle/>
                    <a:p>
                      <a:r>
                        <a:rPr kumimoji="1" lang="en-US" altLang="ja-JP" sz="2400" dirty="0"/>
                        <a:t>Label 3</a:t>
                      </a:r>
                      <a:endParaRPr kumimoji="1" lang="ja-JP" altLang="en-US" sz="2400" dirty="0"/>
                    </a:p>
                  </a:txBody>
                  <a:tcPr/>
                </a:tc>
                <a:tc>
                  <a:txBody>
                    <a:bodyPr/>
                    <a:lstStyle/>
                    <a:p>
                      <a:r>
                        <a:rPr kumimoji="1" lang="en-US" altLang="ja-JP" sz="2400" dirty="0"/>
                        <a:t>0.34</a:t>
                      </a:r>
                      <a:endParaRPr kumimoji="1" lang="ja-JP" altLang="en-US" sz="2400" dirty="0"/>
                    </a:p>
                  </a:txBody>
                  <a:tcPr/>
                </a:tc>
                <a:tc>
                  <a:txBody>
                    <a:bodyPr/>
                    <a:lstStyle/>
                    <a:p>
                      <a:r>
                        <a:rPr kumimoji="1" lang="en-US" altLang="ja-JP" sz="2400" dirty="0"/>
                        <a:t>0.48</a:t>
                      </a:r>
                      <a:endParaRPr kumimoji="1" lang="ja-JP" altLang="en-US" sz="2400" dirty="0"/>
                    </a:p>
                  </a:txBody>
                  <a:tcPr/>
                </a:tc>
                <a:tc>
                  <a:txBody>
                    <a:bodyPr/>
                    <a:lstStyle/>
                    <a:p>
                      <a:r>
                        <a:rPr kumimoji="1" lang="en-US" altLang="ja-JP" sz="2400" dirty="0"/>
                        <a:t>0.89</a:t>
                      </a:r>
                      <a:endParaRPr kumimoji="1" lang="ja-JP" altLang="en-US" sz="2400" dirty="0"/>
                    </a:p>
                  </a:txBody>
                  <a:tcPr/>
                </a:tc>
                <a:tc>
                  <a:txBody>
                    <a:bodyPr/>
                    <a:lstStyle/>
                    <a:p>
                      <a:r>
                        <a:rPr kumimoji="1" lang="en-US" altLang="ja-JP" sz="2400" dirty="0"/>
                        <a:t>0.67</a:t>
                      </a:r>
                      <a:endParaRPr kumimoji="1" lang="ja-JP" altLang="en-US" sz="2400" dirty="0"/>
                    </a:p>
                  </a:txBody>
                  <a:tcPr/>
                </a:tc>
                <a:tc>
                  <a:txBody>
                    <a:bodyPr/>
                    <a:lstStyle/>
                    <a:p>
                      <a:r>
                        <a:rPr kumimoji="1" lang="en-US" altLang="ja-JP" sz="2400" dirty="0"/>
                        <a:t>0.72</a:t>
                      </a:r>
                      <a:endParaRPr kumimoji="1" lang="ja-JP" altLang="en-US" sz="2400" dirty="0"/>
                    </a:p>
                  </a:txBody>
                  <a:tcPr/>
                </a:tc>
                <a:tc>
                  <a:txBody>
                    <a:bodyPr/>
                    <a:lstStyle/>
                    <a:p>
                      <a:r>
                        <a:rPr kumimoji="1" lang="en-US" altLang="ja-JP" sz="2400" dirty="0"/>
                        <a:t>0.77</a:t>
                      </a:r>
                      <a:endParaRPr kumimoji="1" lang="ja-JP" altLang="en-US" sz="2400" dirty="0"/>
                    </a:p>
                  </a:txBody>
                  <a:tcPr/>
                </a:tc>
                <a:extLst>
                  <a:ext uri="{0D108BD9-81ED-4DB2-BD59-A6C34878D82A}">
                    <a16:rowId xmlns:a16="http://schemas.microsoft.com/office/drawing/2014/main" val="2740361679"/>
                  </a:ext>
                </a:extLst>
              </a:tr>
              <a:tr h="686094">
                <a:tc>
                  <a:txBody>
                    <a:bodyPr/>
                    <a:lstStyle/>
                    <a:p>
                      <a:r>
                        <a:rPr kumimoji="1" lang="ja-JP" altLang="en-US" sz="2400" dirty="0"/>
                        <a:t>平均再現率</a:t>
                      </a:r>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0.43</a:t>
                      </a:r>
                      <a:endParaRPr kumimoji="1" lang="ja-JP" altLang="en-US" sz="2400" dirty="0"/>
                    </a:p>
                  </a:txBody>
                  <a:tcPr/>
                </a:tc>
                <a:tc>
                  <a:txBody>
                    <a:bodyPr/>
                    <a:lstStyle/>
                    <a:p>
                      <a:r>
                        <a:rPr kumimoji="1" lang="en-US" altLang="ja-JP" sz="2400" dirty="0"/>
                        <a:t>0.59</a:t>
                      </a:r>
                      <a:endParaRPr kumimoji="1" lang="ja-JP" altLang="en-US" sz="2400" dirty="0"/>
                    </a:p>
                  </a:txBody>
                  <a:tcPr/>
                </a:tc>
                <a:tc>
                  <a:txBody>
                    <a:bodyPr/>
                    <a:lstStyle/>
                    <a:p>
                      <a:r>
                        <a:rPr kumimoji="1" lang="en-US" altLang="ja-JP" sz="2400" dirty="0"/>
                        <a:t>0.63</a:t>
                      </a:r>
                      <a:endParaRPr kumimoji="1" lang="ja-JP" altLang="en-US" sz="2400" dirty="0"/>
                    </a:p>
                  </a:txBody>
                  <a:tcPr/>
                </a:tc>
                <a:tc>
                  <a:txBody>
                    <a:bodyPr/>
                    <a:lstStyle/>
                    <a:p>
                      <a:r>
                        <a:rPr kumimoji="1" lang="en-US" altLang="ja-JP" sz="2400" dirty="0"/>
                        <a:t>0.73</a:t>
                      </a:r>
                      <a:endParaRPr kumimoji="1" lang="ja-JP" altLang="en-US" sz="2400" dirty="0"/>
                    </a:p>
                  </a:txBody>
                  <a:tcPr/>
                </a:tc>
                <a:tc>
                  <a:txBody>
                    <a:bodyPr/>
                    <a:lstStyle/>
                    <a:p>
                      <a:r>
                        <a:rPr kumimoji="1" lang="en-US" altLang="ja-JP" sz="2400" dirty="0"/>
                        <a:t>0.68</a:t>
                      </a:r>
                      <a:endParaRPr kumimoji="1" lang="ja-JP" altLang="en-US" sz="2400" dirty="0"/>
                    </a:p>
                  </a:txBody>
                  <a:tcPr/>
                </a:tc>
                <a:extLst>
                  <a:ext uri="{0D108BD9-81ED-4DB2-BD59-A6C34878D82A}">
                    <a16:rowId xmlns:a16="http://schemas.microsoft.com/office/drawing/2014/main" val="2304440217"/>
                  </a:ext>
                </a:extLst>
              </a:tr>
            </a:tbl>
          </a:graphicData>
        </a:graphic>
      </p:graphicFrame>
    </p:spTree>
    <p:extLst>
      <p:ext uri="{BB962C8B-B14F-4D97-AF65-F5344CB8AC3E}">
        <p14:creationId xmlns:p14="http://schemas.microsoft.com/office/powerpoint/2010/main" val="3379513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F16F6-3DD0-BF50-768E-39D7DA304577}"/>
              </a:ext>
            </a:extLst>
          </p:cNvPr>
          <p:cNvSpPr>
            <a:spLocks noGrp="1"/>
          </p:cNvSpPr>
          <p:nvPr>
            <p:ph type="title"/>
          </p:nvPr>
        </p:nvSpPr>
        <p:spPr/>
        <p:txBody>
          <a:bodyPr>
            <a:normAutofit/>
          </a:bodyPr>
          <a:lstStyle/>
          <a:p>
            <a:r>
              <a:rPr kumimoji="1" lang="ja-JP" altLang="en-US" dirty="0"/>
              <a:t>実験</a:t>
            </a:r>
            <a:r>
              <a:rPr lang="ja-JP" altLang="en-US" dirty="0"/>
              <a:t>１</a:t>
            </a:r>
            <a:r>
              <a:rPr kumimoji="1" lang="ja-JP" altLang="en-US" dirty="0"/>
              <a:t>：実験方法の図</a:t>
            </a:r>
          </a:p>
        </p:txBody>
      </p:sp>
      <p:sp>
        <p:nvSpPr>
          <p:cNvPr id="4" name="スライド番号プレースホルダー 3">
            <a:extLst>
              <a:ext uri="{FF2B5EF4-FFF2-40B4-BE49-F238E27FC236}">
                <a16:creationId xmlns:a16="http://schemas.microsoft.com/office/drawing/2014/main" id="{25AE44C4-C56B-C1E0-2A21-D68B4E2E45A8}"/>
              </a:ext>
            </a:extLst>
          </p:cNvPr>
          <p:cNvSpPr>
            <a:spLocks noGrp="1"/>
          </p:cNvSpPr>
          <p:nvPr>
            <p:ph type="sldNum" sz="quarter" idx="12"/>
          </p:nvPr>
        </p:nvSpPr>
        <p:spPr/>
        <p:txBody>
          <a:bodyPr/>
          <a:lstStyle/>
          <a:p>
            <a:fld id="{67B4CE29-6554-4A3D-AFF4-5BC7E77D0C2D}" type="slidenum">
              <a:rPr kumimoji="1" lang="ja-JP" altLang="en-US" smtClean="0"/>
              <a:t>62</a:t>
            </a:fld>
            <a:endParaRPr kumimoji="1" lang="ja-JP" altLang="en-US"/>
          </a:p>
        </p:txBody>
      </p:sp>
      <p:sp>
        <p:nvSpPr>
          <p:cNvPr id="5" name="テキスト ボックス 4">
            <a:extLst>
              <a:ext uri="{FF2B5EF4-FFF2-40B4-BE49-F238E27FC236}">
                <a16:creationId xmlns:a16="http://schemas.microsoft.com/office/drawing/2014/main" id="{7290C5D9-C45B-B29B-F239-7AB3351FC37C}"/>
              </a:ext>
            </a:extLst>
          </p:cNvPr>
          <p:cNvSpPr txBox="1"/>
          <p:nvPr/>
        </p:nvSpPr>
        <p:spPr>
          <a:xfrm>
            <a:off x="959196" y="3711209"/>
            <a:ext cx="1415772" cy="461665"/>
          </a:xfrm>
          <a:prstGeom prst="rect">
            <a:avLst/>
          </a:prstGeom>
          <a:noFill/>
        </p:spPr>
        <p:txBody>
          <a:bodyPr wrap="none" rtlCol="0">
            <a:spAutoFit/>
          </a:bodyPr>
          <a:lstStyle/>
          <a:p>
            <a:pPr algn="ctr"/>
            <a:r>
              <a:rPr kumimoji="1" lang="ja-JP" altLang="en-US" sz="2400" dirty="0"/>
              <a:t>自然画像</a:t>
            </a:r>
            <a:endParaRPr kumimoji="1" lang="en-US" altLang="ja-JP" sz="2400" dirty="0"/>
          </a:p>
        </p:txBody>
      </p:sp>
      <p:sp>
        <p:nvSpPr>
          <p:cNvPr id="6" name="正方形/長方形 5">
            <a:extLst>
              <a:ext uri="{FF2B5EF4-FFF2-40B4-BE49-F238E27FC236}">
                <a16:creationId xmlns:a16="http://schemas.microsoft.com/office/drawing/2014/main" id="{896D30B4-4ABA-347F-9BD9-1C4693C8A064}"/>
              </a:ext>
            </a:extLst>
          </p:cNvPr>
          <p:cNvSpPr/>
          <p:nvPr/>
        </p:nvSpPr>
        <p:spPr>
          <a:xfrm>
            <a:off x="1048777" y="2650176"/>
            <a:ext cx="1236617" cy="816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BF7000-45B7-FB1F-D17B-87E67A0ACF05}"/>
              </a:ext>
            </a:extLst>
          </p:cNvPr>
          <p:cNvSpPr/>
          <p:nvPr/>
        </p:nvSpPr>
        <p:spPr>
          <a:xfrm>
            <a:off x="933389" y="2772201"/>
            <a:ext cx="1236617" cy="816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03ACE3-14F7-74B4-4179-274C1C7BD299}"/>
              </a:ext>
            </a:extLst>
          </p:cNvPr>
          <p:cNvSpPr/>
          <p:nvPr/>
        </p:nvSpPr>
        <p:spPr>
          <a:xfrm>
            <a:off x="818001" y="2894226"/>
            <a:ext cx="1236617" cy="816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660F277-54E9-3B6F-2F73-8DD0781EB1E5}"/>
              </a:ext>
            </a:extLst>
          </p:cNvPr>
          <p:cNvSpPr/>
          <p:nvPr/>
        </p:nvSpPr>
        <p:spPr>
          <a:xfrm>
            <a:off x="2641203" y="3362029"/>
            <a:ext cx="4458789" cy="4555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E35F8A9E-1F70-0E21-5F2B-5D9B7D1A783E}"/>
              </a:ext>
            </a:extLst>
          </p:cNvPr>
          <p:cNvSpPr/>
          <p:nvPr/>
        </p:nvSpPr>
        <p:spPr>
          <a:xfrm>
            <a:off x="2641203" y="4503338"/>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台形 10">
            <a:extLst>
              <a:ext uri="{FF2B5EF4-FFF2-40B4-BE49-F238E27FC236}">
                <a16:creationId xmlns:a16="http://schemas.microsoft.com/office/drawing/2014/main" id="{BAC56FD9-FA8A-6653-A0A8-FAF8CDA36A42}"/>
              </a:ext>
            </a:extLst>
          </p:cNvPr>
          <p:cNvSpPr/>
          <p:nvPr/>
        </p:nvSpPr>
        <p:spPr>
          <a:xfrm rot="5400000">
            <a:off x="3261123" y="4421231"/>
            <a:ext cx="1306502" cy="1002584"/>
          </a:xfrm>
          <a:prstGeom prst="trapezoi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162151A1-B846-13DA-2C46-8B73C6672699}"/>
              </a:ext>
            </a:extLst>
          </p:cNvPr>
          <p:cNvSpPr txBox="1"/>
          <p:nvPr/>
        </p:nvSpPr>
        <p:spPr>
          <a:xfrm>
            <a:off x="2871035" y="5533393"/>
            <a:ext cx="1907895" cy="830997"/>
          </a:xfrm>
          <a:prstGeom prst="rect">
            <a:avLst/>
          </a:prstGeom>
          <a:noFill/>
        </p:spPr>
        <p:txBody>
          <a:bodyPr wrap="none" rtlCol="0">
            <a:spAutoFit/>
          </a:bodyPr>
          <a:lstStyle/>
          <a:p>
            <a:pPr algn="ctr"/>
            <a:r>
              <a:rPr kumimoji="1" lang="ja-JP" altLang="en-US" sz="2400" dirty="0"/>
              <a:t>学習済み</a:t>
            </a:r>
            <a:r>
              <a:rPr kumimoji="1" lang="en-US" altLang="ja-JP" sz="2400" dirty="0"/>
              <a:t>VAE</a:t>
            </a:r>
          </a:p>
          <a:p>
            <a:pPr algn="ctr"/>
            <a:r>
              <a:rPr kumimoji="1" lang="ja-JP" altLang="en-US" sz="2400" dirty="0"/>
              <a:t>（エンコーダ）</a:t>
            </a:r>
          </a:p>
        </p:txBody>
      </p:sp>
      <p:sp>
        <p:nvSpPr>
          <p:cNvPr id="13" name="正方形/長方形 12">
            <a:extLst>
              <a:ext uri="{FF2B5EF4-FFF2-40B4-BE49-F238E27FC236}">
                <a16:creationId xmlns:a16="http://schemas.microsoft.com/office/drawing/2014/main" id="{9A42A09B-E86A-80EB-2D72-228E772F07DE}"/>
              </a:ext>
            </a:extLst>
          </p:cNvPr>
          <p:cNvSpPr/>
          <p:nvPr/>
        </p:nvSpPr>
        <p:spPr>
          <a:xfrm>
            <a:off x="5431455" y="4465835"/>
            <a:ext cx="891652" cy="816983"/>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95000"/>
                    <a:lumOff val="5000"/>
                  </a:schemeClr>
                </a:solidFill>
              </a:rPr>
              <a:t>特徴量</a:t>
            </a:r>
          </a:p>
        </p:txBody>
      </p:sp>
      <p:sp>
        <p:nvSpPr>
          <p:cNvPr id="14" name="矢印: 右 13">
            <a:extLst>
              <a:ext uri="{FF2B5EF4-FFF2-40B4-BE49-F238E27FC236}">
                <a16:creationId xmlns:a16="http://schemas.microsoft.com/office/drawing/2014/main" id="{8A3E82E6-A6CC-D188-A23F-C94CB0CB9D9C}"/>
              </a:ext>
            </a:extLst>
          </p:cNvPr>
          <p:cNvSpPr/>
          <p:nvPr/>
        </p:nvSpPr>
        <p:spPr>
          <a:xfrm>
            <a:off x="4671062" y="4552108"/>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DA6497A-9383-AB5D-EE84-3BA5D59CC261}"/>
              </a:ext>
            </a:extLst>
          </p:cNvPr>
          <p:cNvSpPr txBox="1"/>
          <p:nvPr/>
        </p:nvSpPr>
        <p:spPr>
          <a:xfrm>
            <a:off x="5354899" y="5282818"/>
            <a:ext cx="1111202" cy="461665"/>
          </a:xfrm>
          <a:prstGeom prst="rect">
            <a:avLst/>
          </a:prstGeom>
          <a:noFill/>
        </p:spPr>
        <p:txBody>
          <a:bodyPr wrap="none" rtlCol="0">
            <a:spAutoFit/>
          </a:bodyPr>
          <a:lstStyle/>
          <a:p>
            <a:r>
              <a:rPr kumimoji="1" lang="en-US" altLang="ja-JP" sz="2400" dirty="0"/>
              <a:t>16</a:t>
            </a:r>
            <a:r>
              <a:rPr kumimoji="1" lang="ja-JP" altLang="en-US" sz="2400" dirty="0"/>
              <a:t>次元</a:t>
            </a:r>
          </a:p>
        </p:txBody>
      </p:sp>
      <p:sp>
        <p:nvSpPr>
          <p:cNvPr id="16" name="矢印: 右 15">
            <a:extLst>
              <a:ext uri="{FF2B5EF4-FFF2-40B4-BE49-F238E27FC236}">
                <a16:creationId xmlns:a16="http://schemas.microsoft.com/office/drawing/2014/main" id="{23F47265-FCB6-A55B-6675-96036C690C77}"/>
              </a:ext>
            </a:extLst>
          </p:cNvPr>
          <p:cNvSpPr/>
          <p:nvPr/>
        </p:nvSpPr>
        <p:spPr>
          <a:xfrm>
            <a:off x="6455557" y="4552107"/>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8519CC1-7C9A-D00A-A251-173CBF25F47A}"/>
              </a:ext>
            </a:extLst>
          </p:cNvPr>
          <p:cNvSpPr txBox="1"/>
          <p:nvPr/>
        </p:nvSpPr>
        <p:spPr>
          <a:xfrm>
            <a:off x="2933925" y="2892831"/>
            <a:ext cx="3820213" cy="461665"/>
          </a:xfrm>
          <a:prstGeom prst="rect">
            <a:avLst/>
          </a:prstGeom>
          <a:noFill/>
        </p:spPr>
        <p:txBody>
          <a:bodyPr wrap="none" rtlCol="0">
            <a:spAutoFit/>
          </a:bodyPr>
          <a:lstStyle/>
          <a:p>
            <a:pPr algn="ctr"/>
            <a:r>
              <a:rPr kumimoji="1" lang="ja-JP" altLang="en-US" sz="2400" u="sng" dirty="0">
                <a:solidFill>
                  <a:srgbClr val="FF0000"/>
                </a:solidFill>
              </a:rPr>
              <a:t>手法２：</a:t>
            </a:r>
            <a:r>
              <a:rPr kumimoji="1" lang="en-US" altLang="ja-JP" sz="2400" u="sng" dirty="0">
                <a:solidFill>
                  <a:srgbClr val="FF0000"/>
                </a:solidFill>
              </a:rPr>
              <a:t>Metric</a:t>
            </a:r>
            <a:r>
              <a:rPr kumimoji="1" lang="ja-JP" altLang="en-US" sz="2400" u="sng" dirty="0">
                <a:solidFill>
                  <a:srgbClr val="FF0000"/>
                </a:solidFill>
              </a:rPr>
              <a:t> </a:t>
            </a:r>
            <a:r>
              <a:rPr kumimoji="1" lang="en-US" altLang="ja-JP" sz="2400" u="sng" dirty="0">
                <a:solidFill>
                  <a:srgbClr val="FF0000"/>
                </a:solidFill>
              </a:rPr>
              <a:t>Learning</a:t>
            </a:r>
            <a:r>
              <a:rPr kumimoji="1" lang="ja-JP" altLang="en-US" sz="2400" u="sng" dirty="0">
                <a:solidFill>
                  <a:srgbClr val="FF0000"/>
                </a:solidFill>
              </a:rPr>
              <a:t> のみ</a:t>
            </a:r>
          </a:p>
        </p:txBody>
      </p:sp>
      <p:sp>
        <p:nvSpPr>
          <p:cNvPr id="22" name="テキスト ボックス 21">
            <a:extLst>
              <a:ext uri="{FF2B5EF4-FFF2-40B4-BE49-F238E27FC236}">
                <a16:creationId xmlns:a16="http://schemas.microsoft.com/office/drawing/2014/main" id="{1C407954-3648-3BBD-A7C1-9D5452EBDA96}"/>
              </a:ext>
            </a:extLst>
          </p:cNvPr>
          <p:cNvSpPr txBox="1"/>
          <p:nvPr/>
        </p:nvSpPr>
        <p:spPr>
          <a:xfrm>
            <a:off x="2931548" y="3753593"/>
            <a:ext cx="3825021" cy="461665"/>
          </a:xfrm>
          <a:prstGeom prst="rect">
            <a:avLst/>
          </a:prstGeom>
          <a:noFill/>
        </p:spPr>
        <p:txBody>
          <a:bodyPr wrap="none" rtlCol="0">
            <a:spAutoFit/>
          </a:bodyPr>
          <a:lstStyle/>
          <a:p>
            <a:pPr algn="ctr"/>
            <a:r>
              <a:rPr kumimoji="1" lang="ja-JP" altLang="en-US" sz="2400" u="sng" dirty="0">
                <a:solidFill>
                  <a:srgbClr val="FF0000"/>
                </a:solidFill>
              </a:rPr>
              <a:t>手法３：</a:t>
            </a:r>
            <a:r>
              <a:rPr kumimoji="1" lang="en-US" altLang="ja-JP" sz="2400" u="sng" dirty="0">
                <a:solidFill>
                  <a:srgbClr val="FF0000"/>
                </a:solidFill>
              </a:rPr>
              <a:t>AE + Metric</a:t>
            </a:r>
            <a:r>
              <a:rPr kumimoji="1" lang="ja-JP" altLang="en-US" sz="2400" u="sng" dirty="0">
                <a:solidFill>
                  <a:srgbClr val="FF0000"/>
                </a:solidFill>
              </a:rPr>
              <a:t> </a:t>
            </a:r>
            <a:r>
              <a:rPr kumimoji="1" lang="en-US" altLang="ja-JP" sz="2400" u="sng" dirty="0">
                <a:solidFill>
                  <a:srgbClr val="FF0000"/>
                </a:solidFill>
              </a:rPr>
              <a:t>Learning</a:t>
            </a:r>
            <a:r>
              <a:rPr kumimoji="1" lang="ja-JP" altLang="en-US" sz="2400" u="sng" dirty="0">
                <a:solidFill>
                  <a:srgbClr val="FF0000"/>
                </a:solidFill>
              </a:rPr>
              <a:t> </a:t>
            </a:r>
          </a:p>
        </p:txBody>
      </p:sp>
      <p:sp>
        <p:nvSpPr>
          <p:cNvPr id="23" name="四角形: 角を丸くする 22">
            <a:extLst>
              <a:ext uri="{FF2B5EF4-FFF2-40B4-BE49-F238E27FC236}">
                <a16:creationId xmlns:a16="http://schemas.microsoft.com/office/drawing/2014/main" id="{605D8E55-0EE9-4B1A-B488-BDC2C6DD81F2}"/>
              </a:ext>
            </a:extLst>
          </p:cNvPr>
          <p:cNvSpPr/>
          <p:nvPr/>
        </p:nvSpPr>
        <p:spPr>
          <a:xfrm>
            <a:off x="7232441" y="3084842"/>
            <a:ext cx="1557840" cy="242437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en-US" altLang="ja-JP" sz="2400" dirty="0"/>
              <a:t>Metric Learning</a:t>
            </a:r>
          </a:p>
          <a:p>
            <a:pPr algn="ctr"/>
            <a:r>
              <a:rPr kumimoji="1" lang="en-US" altLang="ja-JP" sz="2400" dirty="0"/>
              <a:t>(5</a:t>
            </a:r>
            <a:r>
              <a:rPr kumimoji="1" lang="ja-JP" altLang="en-US" sz="2400" dirty="0"/>
              <a:t>層</a:t>
            </a:r>
            <a:r>
              <a:rPr kumimoji="1" lang="en-US" altLang="ja-JP" sz="2400" dirty="0"/>
              <a:t>)</a:t>
            </a:r>
          </a:p>
        </p:txBody>
      </p:sp>
      <p:sp>
        <p:nvSpPr>
          <p:cNvPr id="24" name="矢印: 右 23">
            <a:extLst>
              <a:ext uri="{FF2B5EF4-FFF2-40B4-BE49-F238E27FC236}">
                <a16:creationId xmlns:a16="http://schemas.microsoft.com/office/drawing/2014/main" id="{7D18D172-5725-4A1F-86D5-0A6D455BC2BA}"/>
              </a:ext>
            </a:extLst>
          </p:cNvPr>
          <p:cNvSpPr/>
          <p:nvPr/>
        </p:nvSpPr>
        <p:spPr>
          <a:xfrm>
            <a:off x="8905283" y="3624837"/>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四角形: 角を丸くする 24">
            <a:extLst>
              <a:ext uri="{FF2B5EF4-FFF2-40B4-BE49-F238E27FC236}">
                <a16:creationId xmlns:a16="http://schemas.microsoft.com/office/drawing/2014/main" id="{463FFC58-4A37-41CF-85E6-0F58098BC578}"/>
              </a:ext>
            </a:extLst>
          </p:cNvPr>
          <p:cNvSpPr/>
          <p:nvPr/>
        </p:nvSpPr>
        <p:spPr>
          <a:xfrm>
            <a:off x="9699615" y="1502238"/>
            <a:ext cx="1425390" cy="4242245"/>
          </a:xfrm>
          <a:prstGeom prst="roundRect">
            <a:avLst/>
          </a:prstGeom>
          <a:solidFill>
            <a:schemeClr val="accent2">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K-Means</a:t>
            </a:r>
          </a:p>
        </p:txBody>
      </p:sp>
      <p:sp>
        <p:nvSpPr>
          <p:cNvPr id="26" name="矢印: 右 25">
            <a:extLst>
              <a:ext uri="{FF2B5EF4-FFF2-40B4-BE49-F238E27FC236}">
                <a16:creationId xmlns:a16="http://schemas.microsoft.com/office/drawing/2014/main" id="{15B4B271-C7E3-4018-B038-6351011E4D5E}"/>
              </a:ext>
            </a:extLst>
          </p:cNvPr>
          <p:cNvSpPr/>
          <p:nvPr/>
        </p:nvSpPr>
        <p:spPr>
          <a:xfrm>
            <a:off x="6519151" y="1956836"/>
            <a:ext cx="3030567" cy="4555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7E79A6D-9FB8-4B74-8FA5-5CC1D9174406}"/>
              </a:ext>
            </a:extLst>
          </p:cNvPr>
          <p:cNvSpPr txBox="1"/>
          <p:nvPr/>
        </p:nvSpPr>
        <p:spPr>
          <a:xfrm>
            <a:off x="2963420" y="1124736"/>
            <a:ext cx="2991525" cy="461665"/>
          </a:xfrm>
          <a:prstGeom prst="rect">
            <a:avLst/>
          </a:prstGeom>
          <a:noFill/>
        </p:spPr>
        <p:txBody>
          <a:bodyPr wrap="none" rtlCol="0">
            <a:spAutoFit/>
          </a:bodyPr>
          <a:lstStyle/>
          <a:p>
            <a:pPr algn="ctr"/>
            <a:r>
              <a:rPr kumimoji="1" lang="ja-JP" altLang="en-US" sz="2400" u="sng" dirty="0">
                <a:solidFill>
                  <a:srgbClr val="FF0000"/>
                </a:solidFill>
              </a:rPr>
              <a:t>手法１：特徴抽出のみ</a:t>
            </a:r>
          </a:p>
        </p:txBody>
      </p:sp>
      <p:sp>
        <p:nvSpPr>
          <p:cNvPr id="28" name="矢印: 右 27">
            <a:extLst>
              <a:ext uri="{FF2B5EF4-FFF2-40B4-BE49-F238E27FC236}">
                <a16:creationId xmlns:a16="http://schemas.microsoft.com/office/drawing/2014/main" id="{5CE6FCB4-84C7-0E62-14AB-EE79F3AA7D43}"/>
              </a:ext>
            </a:extLst>
          </p:cNvPr>
          <p:cNvSpPr/>
          <p:nvPr/>
        </p:nvSpPr>
        <p:spPr>
          <a:xfrm>
            <a:off x="2701728" y="1812862"/>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台形 28">
            <a:extLst>
              <a:ext uri="{FF2B5EF4-FFF2-40B4-BE49-F238E27FC236}">
                <a16:creationId xmlns:a16="http://schemas.microsoft.com/office/drawing/2014/main" id="{B70566A7-5D91-BB8D-A463-DFBD154C679E}"/>
              </a:ext>
            </a:extLst>
          </p:cNvPr>
          <p:cNvSpPr/>
          <p:nvPr/>
        </p:nvSpPr>
        <p:spPr>
          <a:xfrm rot="5400000">
            <a:off x="3408443" y="1682557"/>
            <a:ext cx="1109939" cy="1002584"/>
          </a:xfrm>
          <a:prstGeom prst="trapezoi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C47EA338-4F7F-6617-1F04-2EAEA621B4BB}"/>
              </a:ext>
            </a:extLst>
          </p:cNvPr>
          <p:cNvSpPr/>
          <p:nvPr/>
        </p:nvSpPr>
        <p:spPr>
          <a:xfrm>
            <a:off x="5460947" y="1762654"/>
            <a:ext cx="891652" cy="816983"/>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95000"/>
                    <a:lumOff val="5000"/>
                  </a:schemeClr>
                </a:solidFill>
              </a:rPr>
              <a:t>特徴量</a:t>
            </a:r>
          </a:p>
        </p:txBody>
      </p:sp>
      <p:sp>
        <p:nvSpPr>
          <p:cNvPr id="31" name="矢印: 右 30">
            <a:extLst>
              <a:ext uri="{FF2B5EF4-FFF2-40B4-BE49-F238E27FC236}">
                <a16:creationId xmlns:a16="http://schemas.microsoft.com/office/drawing/2014/main" id="{27166EB7-4DFD-4AD7-8193-C5FD22A3B1B1}"/>
              </a:ext>
            </a:extLst>
          </p:cNvPr>
          <p:cNvSpPr/>
          <p:nvPr/>
        </p:nvSpPr>
        <p:spPr>
          <a:xfrm>
            <a:off x="4681936" y="1825271"/>
            <a:ext cx="644434" cy="64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6F93805-AF78-5044-398D-58159727FCF2}"/>
              </a:ext>
            </a:extLst>
          </p:cNvPr>
          <p:cNvSpPr txBox="1"/>
          <p:nvPr/>
        </p:nvSpPr>
        <p:spPr>
          <a:xfrm>
            <a:off x="5381842" y="2555981"/>
            <a:ext cx="1111202" cy="461665"/>
          </a:xfrm>
          <a:prstGeom prst="rect">
            <a:avLst/>
          </a:prstGeom>
          <a:noFill/>
        </p:spPr>
        <p:txBody>
          <a:bodyPr wrap="none" rtlCol="0">
            <a:spAutoFit/>
          </a:bodyPr>
          <a:lstStyle/>
          <a:p>
            <a:r>
              <a:rPr kumimoji="1" lang="en-US" altLang="ja-JP" sz="2400" dirty="0"/>
              <a:t>16</a:t>
            </a:r>
            <a:r>
              <a:rPr kumimoji="1" lang="ja-JP" altLang="en-US" sz="2400" dirty="0"/>
              <a:t>次元</a:t>
            </a:r>
          </a:p>
        </p:txBody>
      </p:sp>
    </p:spTree>
    <p:extLst>
      <p:ext uri="{BB962C8B-B14F-4D97-AF65-F5344CB8AC3E}">
        <p14:creationId xmlns:p14="http://schemas.microsoft.com/office/powerpoint/2010/main" val="1310923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288B2-FDB6-4146-BA2C-542DC7730F40}"/>
              </a:ext>
            </a:extLst>
          </p:cNvPr>
          <p:cNvSpPr>
            <a:spLocks noGrp="1"/>
          </p:cNvSpPr>
          <p:nvPr>
            <p:ph type="title"/>
          </p:nvPr>
        </p:nvSpPr>
        <p:spPr/>
        <p:txBody>
          <a:bodyPr>
            <a:normAutofit/>
          </a:bodyPr>
          <a:lstStyle/>
          <a:p>
            <a:r>
              <a:rPr kumimoji="1" lang="ja-JP" altLang="en-US" sz="4000" dirty="0"/>
              <a:t>実験２：</a:t>
            </a:r>
            <a:r>
              <a:rPr lang="ja-JP" altLang="en-US" sz="4000" dirty="0"/>
              <a:t>オートエンコーダモデルの小モデル化</a:t>
            </a:r>
            <a:endParaRPr kumimoji="1" lang="ja-JP" altLang="en-US" sz="4000" dirty="0"/>
          </a:p>
        </p:txBody>
      </p:sp>
      <p:sp>
        <p:nvSpPr>
          <p:cNvPr id="3" name="コンテンツ プレースホルダー 2">
            <a:extLst>
              <a:ext uri="{FF2B5EF4-FFF2-40B4-BE49-F238E27FC236}">
                <a16:creationId xmlns:a16="http://schemas.microsoft.com/office/drawing/2014/main" id="{39CA0C95-A065-4AA0-9C1C-A9291A352176}"/>
              </a:ext>
            </a:extLst>
          </p:cNvPr>
          <p:cNvSpPr>
            <a:spLocks noGrp="1"/>
          </p:cNvSpPr>
          <p:nvPr>
            <p:ph idx="1"/>
          </p:nvPr>
        </p:nvSpPr>
        <p:spPr/>
        <p:txBody>
          <a:bodyPr>
            <a:noAutofit/>
          </a:bodyPr>
          <a:lstStyle/>
          <a:p>
            <a:pPr marL="358775" indent="-358775">
              <a:lnSpc>
                <a:spcPct val="100000"/>
              </a:lnSpc>
              <a:buFont typeface="Wingdings" panose="05000000000000000000" pitchFamily="2" charset="2"/>
              <a:buChar char="Ø"/>
            </a:pPr>
            <a:r>
              <a:rPr kumimoji="1" lang="ja-JP" altLang="en-US" sz="3200" b="1" u="sng" dirty="0"/>
              <a:t>実験目的：</a:t>
            </a:r>
            <a:r>
              <a:rPr lang="ja-JP" altLang="en-US" sz="3200" b="1" u="sng" dirty="0"/>
              <a:t>抽出した特徴ベクトルを実験１よりも精度よく分類できるかの確認</a:t>
            </a:r>
            <a:endParaRPr lang="en-US" altLang="ja-JP" sz="3200" b="1" u="sng" dirty="0"/>
          </a:p>
          <a:p>
            <a:pPr marL="358775" indent="-358775">
              <a:lnSpc>
                <a:spcPct val="100000"/>
              </a:lnSpc>
              <a:buFont typeface="Wingdings" panose="05000000000000000000" pitchFamily="2" charset="2"/>
              <a:buChar char="Ø"/>
            </a:pPr>
            <a:r>
              <a:rPr lang="ja-JP" altLang="en-US" sz="3200" b="1" u="sng" dirty="0"/>
              <a:t>結果：</a:t>
            </a:r>
            <a:r>
              <a:rPr lang="ja-JP" altLang="en-US" sz="3200" b="1" u="sng" dirty="0">
                <a:solidFill>
                  <a:srgbClr val="C00000"/>
                </a:solidFill>
              </a:rPr>
              <a:t>集計中</a:t>
            </a:r>
            <a:endParaRPr lang="en-US" altLang="ja-JP" sz="3200" b="1" u="sng" dirty="0">
              <a:solidFill>
                <a:srgbClr val="C00000"/>
              </a:solidFill>
            </a:endParaRPr>
          </a:p>
          <a:p>
            <a:pPr marL="358775" indent="-358775">
              <a:lnSpc>
                <a:spcPct val="100000"/>
              </a:lnSpc>
              <a:buFont typeface="Wingdings" panose="05000000000000000000" pitchFamily="2" charset="2"/>
              <a:buChar char="Ø"/>
            </a:pPr>
            <a:r>
              <a:rPr lang="ja-JP" altLang="en-US" sz="2800" dirty="0"/>
              <a:t>使用したモデル：オートエンコーダ（</a:t>
            </a:r>
            <a:r>
              <a:rPr lang="en-US" altLang="ja-JP" sz="2800" dirty="0"/>
              <a:t>VAE</a:t>
            </a:r>
            <a:r>
              <a:rPr lang="ja-JP" altLang="en-US" sz="2800" dirty="0"/>
              <a:t>）</a:t>
            </a:r>
            <a:endParaRPr lang="en-US" altLang="ja-JP" sz="2800" dirty="0"/>
          </a:p>
          <a:p>
            <a:pPr marL="358775" indent="-358775">
              <a:lnSpc>
                <a:spcPct val="100000"/>
              </a:lnSpc>
              <a:buFont typeface="Wingdings" panose="05000000000000000000" pitchFamily="2" charset="2"/>
              <a:buChar char="Ø"/>
            </a:pPr>
            <a:r>
              <a:rPr kumimoji="1" lang="ja-JP" altLang="en-US" sz="2800" dirty="0"/>
              <a:t>抽出する画像特徴ベクトルのサイズ：</a:t>
            </a:r>
            <a:r>
              <a:rPr kumimoji="1" lang="en-US" altLang="ja-JP" sz="2800" dirty="0"/>
              <a:t>100</a:t>
            </a:r>
            <a:r>
              <a:rPr lang="ja-JP" altLang="en-US" sz="2800" dirty="0"/>
              <a:t>次元</a:t>
            </a:r>
            <a:endParaRPr kumimoji="1" lang="en-US" altLang="ja-JP" sz="2800" dirty="0"/>
          </a:p>
          <a:p>
            <a:pPr marL="358775" indent="-358775">
              <a:lnSpc>
                <a:spcPct val="100000"/>
              </a:lnSpc>
              <a:buFont typeface="Wingdings" panose="05000000000000000000" pitchFamily="2" charset="2"/>
              <a:buChar char="Ø"/>
            </a:pPr>
            <a:r>
              <a:rPr lang="ja-JP" altLang="en-US" sz="2800" dirty="0"/>
              <a:t>データ数：</a:t>
            </a:r>
            <a:r>
              <a:rPr lang="en-US" altLang="ja-JP" sz="2800" dirty="0"/>
              <a:t>576</a:t>
            </a:r>
            <a:r>
              <a:rPr lang="ja-JP" altLang="en-US" sz="2800" dirty="0"/>
              <a:t>枚（学習データ：</a:t>
            </a:r>
            <a:r>
              <a:rPr lang="en-US" altLang="ja-JP" sz="2800" dirty="0"/>
              <a:t>460 , </a:t>
            </a:r>
            <a:r>
              <a:rPr lang="ja-JP" altLang="en-US" sz="2800" dirty="0"/>
              <a:t>テストデータ：</a:t>
            </a:r>
            <a:r>
              <a:rPr lang="en-US" altLang="ja-JP" sz="2800" dirty="0"/>
              <a:t>116</a:t>
            </a:r>
            <a:r>
              <a:rPr lang="ja-JP" altLang="en-US" sz="2800" dirty="0"/>
              <a:t>）</a:t>
            </a:r>
            <a:endParaRPr lang="en-US" altLang="ja-JP" sz="2800" dirty="0"/>
          </a:p>
          <a:p>
            <a:pPr marL="358775" indent="-358775">
              <a:lnSpc>
                <a:spcPct val="100000"/>
              </a:lnSpc>
              <a:buFont typeface="Wingdings" panose="05000000000000000000" pitchFamily="2" charset="2"/>
              <a:buChar char="Ø"/>
            </a:pPr>
            <a:r>
              <a:rPr lang="ja-JP" altLang="en-US" sz="2800" dirty="0"/>
              <a:t>データのクラス数：４クラス</a:t>
            </a:r>
            <a:endParaRPr lang="en-US" altLang="ja-JP" sz="2800" dirty="0"/>
          </a:p>
        </p:txBody>
      </p:sp>
      <p:sp>
        <p:nvSpPr>
          <p:cNvPr id="4" name="スライド番号プレースホルダー 3">
            <a:extLst>
              <a:ext uri="{FF2B5EF4-FFF2-40B4-BE49-F238E27FC236}">
                <a16:creationId xmlns:a16="http://schemas.microsoft.com/office/drawing/2014/main" id="{F6E11CD2-E80D-4FFF-8BC2-066D668E3C5E}"/>
              </a:ext>
            </a:extLst>
          </p:cNvPr>
          <p:cNvSpPr>
            <a:spLocks noGrp="1"/>
          </p:cNvSpPr>
          <p:nvPr>
            <p:ph type="sldNum" sz="quarter" idx="12"/>
          </p:nvPr>
        </p:nvSpPr>
        <p:spPr/>
        <p:txBody>
          <a:bodyPr/>
          <a:lstStyle/>
          <a:p>
            <a:fld id="{67B4CE29-6554-4A3D-AFF4-5BC7E77D0C2D}" type="slidenum">
              <a:rPr kumimoji="1" lang="ja-JP" altLang="en-US" smtClean="0"/>
              <a:t>63</a:t>
            </a:fld>
            <a:endParaRPr kumimoji="1" lang="ja-JP" altLang="en-US"/>
          </a:p>
        </p:txBody>
      </p:sp>
    </p:spTree>
    <p:extLst>
      <p:ext uri="{BB962C8B-B14F-4D97-AF65-F5344CB8AC3E}">
        <p14:creationId xmlns:p14="http://schemas.microsoft.com/office/powerpoint/2010/main" val="980112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 name="コンテンツ プレースホルダー 2">
            <a:extLst>
              <a:ext uri="{FF2B5EF4-FFF2-40B4-BE49-F238E27FC236}">
                <a16:creationId xmlns:a16="http://schemas.microsoft.com/office/drawing/2014/main" id="{FF19A225-8638-52A0-77B1-6A38A4D34077}"/>
              </a:ext>
            </a:extLst>
          </p:cNvPr>
          <p:cNvSpPr>
            <a:spLocks noGrp="1"/>
          </p:cNvSpPr>
          <p:nvPr>
            <p:ph idx="1"/>
          </p:nvPr>
        </p:nvSpPr>
        <p:spPr>
          <a:xfrm>
            <a:off x="1097280" y="1229273"/>
            <a:ext cx="10058400" cy="4923661"/>
          </a:xfrm>
        </p:spPr>
        <p:txBody>
          <a:bodyPr anchor="t">
            <a:normAutofit/>
          </a:bodyPr>
          <a:lstStyle/>
          <a:p>
            <a:pPr marL="657225" indent="-457200">
              <a:buFont typeface="Wingdings" panose="05000000000000000000" pitchFamily="2" charset="2"/>
              <a:buChar char="Ø"/>
            </a:pPr>
            <a:r>
              <a:rPr lang="ja-JP" altLang="en-US" sz="2800" dirty="0"/>
              <a:t>潜在空間上の特徴ベクトル同士が密接している（距離が近い）</a:t>
            </a:r>
            <a:endParaRPr lang="en-US" altLang="ja-JP" sz="2800" dirty="0"/>
          </a:p>
          <a:p>
            <a:pPr marL="657225" indent="-457200">
              <a:buFont typeface="Wingdings" panose="05000000000000000000" pitchFamily="2" charset="2"/>
              <a:buChar char="Ø"/>
            </a:pPr>
            <a:r>
              <a:rPr kumimoji="1" lang="ja-JP" altLang="en-US" sz="2800" dirty="0"/>
              <a:t>異なるラベルのデータ同士が近いほど分類が困難</a:t>
            </a:r>
            <a:endParaRPr kumimoji="1" lang="en-US" altLang="ja-JP" sz="2800" dirty="0"/>
          </a:p>
        </p:txBody>
      </p:sp>
      <p:sp>
        <p:nvSpPr>
          <p:cNvPr id="2" name="タイトル 1">
            <a:extLst>
              <a:ext uri="{FF2B5EF4-FFF2-40B4-BE49-F238E27FC236}">
                <a16:creationId xmlns:a16="http://schemas.microsoft.com/office/drawing/2014/main" id="{BE5C7CAA-6FD5-4153-817A-F7822E1CB4CF}"/>
              </a:ext>
            </a:extLst>
          </p:cNvPr>
          <p:cNvSpPr>
            <a:spLocks noGrp="1"/>
          </p:cNvSpPr>
          <p:nvPr>
            <p:ph type="title"/>
          </p:nvPr>
        </p:nvSpPr>
        <p:spPr/>
        <p:txBody>
          <a:bodyPr>
            <a:normAutofit/>
          </a:bodyPr>
          <a:lstStyle/>
          <a:p>
            <a:r>
              <a:rPr lang="ja-JP" altLang="en-US" dirty="0">
                <a:solidFill>
                  <a:schemeClr val="tx1"/>
                </a:solidFill>
              </a:rPr>
              <a:t>実験１，２</a:t>
            </a:r>
            <a:r>
              <a:rPr lang="ja-JP" altLang="en-US" dirty="0"/>
              <a:t>：考察</a:t>
            </a:r>
            <a:endParaRPr kumimoji="1" lang="ja-JP" altLang="en-US" dirty="0"/>
          </a:p>
        </p:txBody>
      </p:sp>
      <p:sp>
        <p:nvSpPr>
          <p:cNvPr id="4" name="スライド番号プレースホルダー 3">
            <a:extLst>
              <a:ext uri="{FF2B5EF4-FFF2-40B4-BE49-F238E27FC236}">
                <a16:creationId xmlns:a16="http://schemas.microsoft.com/office/drawing/2014/main" id="{A0FAB964-0E74-419C-99AA-0754B0B0AC8F}"/>
              </a:ext>
            </a:extLst>
          </p:cNvPr>
          <p:cNvSpPr>
            <a:spLocks noGrp="1"/>
          </p:cNvSpPr>
          <p:nvPr>
            <p:ph type="sldNum" sz="quarter" idx="12"/>
          </p:nvPr>
        </p:nvSpPr>
        <p:spPr/>
        <p:txBody>
          <a:bodyPr/>
          <a:lstStyle/>
          <a:p>
            <a:fld id="{67B4CE29-6554-4A3D-AFF4-5BC7E77D0C2D}" type="slidenum">
              <a:rPr kumimoji="1" lang="ja-JP" altLang="en-US" smtClean="0"/>
              <a:t>64</a:t>
            </a:fld>
            <a:endParaRPr kumimoji="1" lang="ja-JP" altLang="en-US"/>
          </a:p>
        </p:txBody>
      </p:sp>
      <p:pic>
        <p:nvPicPr>
          <p:cNvPr id="101" name="コンテンツ プレースホルダー 4">
            <a:extLst>
              <a:ext uri="{FF2B5EF4-FFF2-40B4-BE49-F238E27FC236}">
                <a16:creationId xmlns:a16="http://schemas.microsoft.com/office/drawing/2014/main" id="{729A1DCE-74FE-AF7C-9D66-BCAB63632148}"/>
              </a:ext>
            </a:extLst>
          </p:cNvPr>
          <p:cNvPicPr>
            <a:picLocks noChangeAspect="1"/>
          </p:cNvPicPr>
          <p:nvPr/>
        </p:nvPicPr>
        <p:blipFill rotWithShape="1">
          <a:blip r:embed="rId2"/>
          <a:srcRect l="12100"/>
          <a:stretch/>
        </p:blipFill>
        <p:spPr>
          <a:xfrm>
            <a:off x="2698772" y="3145266"/>
            <a:ext cx="2821602" cy="2723934"/>
          </a:xfrm>
          <a:prstGeom prst="rect">
            <a:avLst/>
          </a:prstGeom>
          <a:ln w="28575">
            <a:solidFill>
              <a:schemeClr val="tx1"/>
            </a:solidFill>
          </a:ln>
        </p:spPr>
      </p:pic>
      <p:grpSp>
        <p:nvGrpSpPr>
          <p:cNvPr id="3" name="グループ化 2">
            <a:extLst>
              <a:ext uri="{FF2B5EF4-FFF2-40B4-BE49-F238E27FC236}">
                <a16:creationId xmlns:a16="http://schemas.microsoft.com/office/drawing/2014/main" id="{FA0DD470-68A5-A029-C00D-A9431DFE4734}"/>
              </a:ext>
            </a:extLst>
          </p:cNvPr>
          <p:cNvGrpSpPr/>
          <p:nvPr/>
        </p:nvGrpSpPr>
        <p:grpSpPr>
          <a:xfrm>
            <a:off x="2884714" y="3145266"/>
            <a:ext cx="2501933" cy="2541056"/>
            <a:chOff x="4203168" y="2385887"/>
            <a:chExt cx="3177502" cy="3247124"/>
          </a:xfrm>
        </p:grpSpPr>
        <p:sp>
          <p:nvSpPr>
            <p:cNvPr id="5" name="正方形/長方形 4">
              <a:extLst>
                <a:ext uri="{FF2B5EF4-FFF2-40B4-BE49-F238E27FC236}">
                  <a16:creationId xmlns:a16="http://schemas.microsoft.com/office/drawing/2014/main" id="{A0B9A846-3D1B-9C2A-B40D-474A7E836E03}"/>
                </a:ext>
              </a:extLst>
            </p:cNvPr>
            <p:cNvSpPr/>
            <p:nvPr/>
          </p:nvSpPr>
          <p:spPr>
            <a:xfrm>
              <a:off x="4203168" y="2385887"/>
              <a:ext cx="3177502" cy="324712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 name="フローチャート: 結合子 5">
              <a:extLst>
                <a:ext uri="{FF2B5EF4-FFF2-40B4-BE49-F238E27FC236}">
                  <a16:creationId xmlns:a16="http://schemas.microsoft.com/office/drawing/2014/main" id="{F3D0736E-CB88-B13E-7837-2F6C4E9604A7}"/>
                </a:ext>
              </a:extLst>
            </p:cNvPr>
            <p:cNvSpPr/>
            <p:nvPr/>
          </p:nvSpPr>
          <p:spPr>
            <a:xfrm>
              <a:off x="5563297" y="4506214"/>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 name="フローチャート: 結合子 6">
              <a:extLst>
                <a:ext uri="{FF2B5EF4-FFF2-40B4-BE49-F238E27FC236}">
                  <a16:creationId xmlns:a16="http://schemas.microsoft.com/office/drawing/2014/main" id="{2AD91E8E-9F51-60B2-2E31-52DFDA8D701F}"/>
                </a:ext>
              </a:extLst>
            </p:cNvPr>
            <p:cNvSpPr/>
            <p:nvPr/>
          </p:nvSpPr>
          <p:spPr>
            <a:xfrm>
              <a:off x="6013363" y="4195586"/>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 name="フローチャート: 結合子 7">
              <a:extLst>
                <a:ext uri="{FF2B5EF4-FFF2-40B4-BE49-F238E27FC236}">
                  <a16:creationId xmlns:a16="http://schemas.microsoft.com/office/drawing/2014/main" id="{4A8A7DE4-05AE-B292-EF9B-A0417953137B}"/>
                </a:ext>
              </a:extLst>
            </p:cNvPr>
            <p:cNvSpPr/>
            <p:nvPr/>
          </p:nvSpPr>
          <p:spPr>
            <a:xfrm>
              <a:off x="5486230" y="395903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 name="フローチャート: 結合子 9">
              <a:extLst>
                <a:ext uri="{FF2B5EF4-FFF2-40B4-BE49-F238E27FC236}">
                  <a16:creationId xmlns:a16="http://schemas.microsoft.com/office/drawing/2014/main" id="{6DB1B030-B169-A445-81E7-A09607A5958B}"/>
                </a:ext>
              </a:extLst>
            </p:cNvPr>
            <p:cNvSpPr/>
            <p:nvPr/>
          </p:nvSpPr>
          <p:spPr>
            <a:xfrm>
              <a:off x="6283531" y="3502647"/>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1" name="フローチャート: 結合子 10">
              <a:extLst>
                <a:ext uri="{FF2B5EF4-FFF2-40B4-BE49-F238E27FC236}">
                  <a16:creationId xmlns:a16="http://schemas.microsoft.com/office/drawing/2014/main" id="{0FA4DEA5-071C-311C-484A-BEEE890B214C}"/>
                </a:ext>
              </a:extLst>
            </p:cNvPr>
            <p:cNvSpPr/>
            <p:nvPr/>
          </p:nvSpPr>
          <p:spPr>
            <a:xfrm>
              <a:off x="5569227" y="4191869"/>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2" name="フローチャート: 結合子 11">
              <a:extLst>
                <a:ext uri="{FF2B5EF4-FFF2-40B4-BE49-F238E27FC236}">
                  <a16:creationId xmlns:a16="http://schemas.microsoft.com/office/drawing/2014/main" id="{7C75D667-CB28-922E-D583-727D4A59AADD}"/>
                </a:ext>
              </a:extLst>
            </p:cNvPr>
            <p:cNvSpPr/>
            <p:nvPr/>
          </p:nvSpPr>
          <p:spPr>
            <a:xfrm>
              <a:off x="5451441" y="3880214"/>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3" name="フローチャート: 結合子 12">
              <a:extLst>
                <a:ext uri="{FF2B5EF4-FFF2-40B4-BE49-F238E27FC236}">
                  <a16:creationId xmlns:a16="http://schemas.microsoft.com/office/drawing/2014/main" id="{3E1913AA-69B9-4380-E45A-41BD561CEED5}"/>
                </a:ext>
              </a:extLst>
            </p:cNvPr>
            <p:cNvSpPr/>
            <p:nvPr/>
          </p:nvSpPr>
          <p:spPr>
            <a:xfrm>
              <a:off x="5302224" y="4078261"/>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4" name="フローチャート: 結合子 13">
              <a:extLst>
                <a:ext uri="{FF2B5EF4-FFF2-40B4-BE49-F238E27FC236}">
                  <a16:creationId xmlns:a16="http://schemas.microsoft.com/office/drawing/2014/main" id="{15B3DF59-4DFA-C1CB-AF88-9216B6587E61}"/>
                </a:ext>
              </a:extLst>
            </p:cNvPr>
            <p:cNvSpPr/>
            <p:nvPr/>
          </p:nvSpPr>
          <p:spPr>
            <a:xfrm>
              <a:off x="5307808" y="3874704"/>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5" name="フローチャート: 結合子 14">
              <a:extLst>
                <a:ext uri="{FF2B5EF4-FFF2-40B4-BE49-F238E27FC236}">
                  <a16:creationId xmlns:a16="http://schemas.microsoft.com/office/drawing/2014/main" id="{032721C9-E4EB-8333-3B92-F8A6A42ACA83}"/>
                </a:ext>
              </a:extLst>
            </p:cNvPr>
            <p:cNvSpPr/>
            <p:nvPr/>
          </p:nvSpPr>
          <p:spPr>
            <a:xfrm>
              <a:off x="5657766" y="4576335"/>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6" name="フローチャート: 結合子 15">
              <a:extLst>
                <a:ext uri="{FF2B5EF4-FFF2-40B4-BE49-F238E27FC236}">
                  <a16:creationId xmlns:a16="http://schemas.microsoft.com/office/drawing/2014/main" id="{B649154B-FCE6-D1F0-90AB-83824133075D}"/>
                </a:ext>
              </a:extLst>
            </p:cNvPr>
            <p:cNvSpPr/>
            <p:nvPr/>
          </p:nvSpPr>
          <p:spPr>
            <a:xfrm>
              <a:off x="5674592" y="4030363"/>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フローチャート: 結合子 16">
              <a:extLst>
                <a:ext uri="{FF2B5EF4-FFF2-40B4-BE49-F238E27FC236}">
                  <a16:creationId xmlns:a16="http://schemas.microsoft.com/office/drawing/2014/main" id="{AD590899-2D9D-6188-FD41-5F094D12423C}"/>
                </a:ext>
              </a:extLst>
            </p:cNvPr>
            <p:cNvSpPr/>
            <p:nvPr/>
          </p:nvSpPr>
          <p:spPr>
            <a:xfrm>
              <a:off x="5546325" y="4318179"/>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8" name="フローチャート: 結合子 17">
              <a:extLst>
                <a:ext uri="{FF2B5EF4-FFF2-40B4-BE49-F238E27FC236}">
                  <a16:creationId xmlns:a16="http://schemas.microsoft.com/office/drawing/2014/main" id="{214B51DE-C4F8-FBE4-0152-E82D379F02F6}"/>
                </a:ext>
              </a:extLst>
            </p:cNvPr>
            <p:cNvSpPr/>
            <p:nvPr/>
          </p:nvSpPr>
          <p:spPr>
            <a:xfrm>
              <a:off x="5878671" y="4039995"/>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19" name="フローチャート: 結合子 18">
              <a:extLst>
                <a:ext uri="{FF2B5EF4-FFF2-40B4-BE49-F238E27FC236}">
                  <a16:creationId xmlns:a16="http://schemas.microsoft.com/office/drawing/2014/main" id="{3EFD7B81-B9C8-11D4-8FB4-552E760A2517}"/>
                </a:ext>
              </a:extLst>
            </p:cNvPr>
            <p:cNvSpPr/>
            <p:nvPr/>
          </p:nvSpPr>
          <p:spPr>
            <a:xfrm>
              <a:off x="6002655" y="3163957"/>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0" name="フローチャート: 結合子 19">
              <a:extLst>
                <a:ext uri="{FF2B5EF4-FFF2-40B4-BE49-F238E27FC236}">
                  <a16:creationId xmlns:a16="http://schemas.microsoft.com/office/drawing/2014/main" id="{8872DB4C-2E1D-74AA-DB4F-562203F45AD4}"/>
                </a:ext>
              </a:extLst>
            </p:cNvPr>
            <p:cNvSpPr/>
            <p:nvPr/>
          </p:nvSpPr>
          <p:spPr>
            <a:xfrm>
              <a:off x="6038815" y="3853761"/>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1" name="フローチャート: 結合子 20">
              <a:extLst>
                <a:ext uri="{FF2B5EF4-FFF2-40B4-BE49-F238E27FC236}">
                  <a16:creationId xmlns:a16="http://schemas.microsoft.com/office/drawing/2014/main" id="{51774EA9-4330-8917-B387-F7E0A4AD726B}"/>
                </a:ext>
              </a:extLst>
            </p:cNvPr>
            <p:cNvSpPr/>
            <p:nvPr/>
          </p:nvSpPr>
          <p:spPr>
            <a:xfrm>
              <a:off x="5322453" y="4482085"/>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2" name="フローチャート: 結合子 21">
              <a:extLst>
                <a:ext uri="{FF2B5EF4-FFF2-40B4-BE49-F238E27FC236}">
                  <a16:creationId xmlns:a16="http://schemas.microsoft.com/office/drawing/2014/main" id="{A77AF872-9E6E-EEEF-03DD-8399D71E9BC8}"/>
                </a:ext>
              </a:extLst>
            </p:cNvPr>
            <p:cNvSpPr/>
            <p:nvPr/>
          </p:nvSpPr>
          <p:spPr>
            <a:xfrm>
              <a:off x="5170053" y="3839448"/>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3" name="フローチャート: 結合子 22">
              <a:extLst>
                <a:ext uri="{FF2B5EF4-FFF2-40B4-BE49-F238E27FC236}">
                  <a16:creationId xmlns:a16="http://schemas.microsoft.com/office/drawing/2014/main" id="{ED2606C8-A54D-7B2A-855F-40E90DC09347}"/>
                </a:ext>
              </a:extLst>
            </p:cNvPr>
            <p:cNvSpPr/>
            <p:nvPr/>
          </p:nvSpPr>
          <p:spPr>
            <a:xfrm>
              <a:off x="5464312" y="4022299"/>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4" name="フローチャート: 結合子 23">
              <a:extLst>
                <a:ext uri="{FF2B5EF4-FFF2-40B4-BE49-F238E27FC236}">
                  <a16:creationId xmlns:a16="http://schemas.microsoft.com/office/drawing/2014/main" id="{00E3A3AB-095C-7653-46D6-0B90B6733956}"/>
                </a:ext>
              </a:extLst>
            </p:cNvPr>
            <p:cNvSpPr/>
            <p:nvPr/>
          </p:nvSpPr>
          <p:spPr>
            <a:xfrm>
              <a:off x="5207095" y="4183076"/>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5" name="フローチャート: 結合子 24">
              <a:extLst>
                <a:ext uri="{FF2B5EF4-FFF2-40B4-BE49-F238E27FC236}">
                  <a16:creationId xmlns:a16="http://schemas.microsoft.com/office/drawing/2014/main" id="{076BB630-5926-D56D-1A8D-B187E75734A9}"/>
                </a:ext>
              </a:extLst>
            </p:cNvPr>
            <p:cNvSpPr/>
            <p:nvPr/>
          </p:nvSpPr>
          <p:spPr>
            <a:xfrm>
              <a:off x="5067511" y="4160196"/>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6" name="フローチャート: 結合子 25">
              <a:extLst>
                <a:ext uri="{FF2B5EF4-FFF2-40B4-BE49-F238E27FC236}">
                  <a16:creationId xmlns:a16="http://schemas.microsoft.com/office/drawing/2014/main" id="{5E01A797-1471-3573-646C-F4EE339A006C}"/>
                </a:ext>
              </a:extLst>
            </p:cNvPr>
            <p:cNvSpPr/>
            <p:nvPr/>
          </p:nvSpPr>
          <p:spPr>
            <a:xfrm>
              <a:off x="5792226" y="3458913"/>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7" name="フローチャート: 結合子 26">
              <a:extLst>
                <a:ext uri="{FF2B5EF4-FFF2-40B4-BE49-F238E27FC236}">
                  <a16:creationId xmlns:a16="http://schemas.microsoft.com/office/drawing/2014/main" id="{4C173454-D3F4-1DEB-1AF2-0B5109E320CD}"/>
                </a:ext>
              </a:extLst>
            </p:cNvPr>
            <p:cNvSpPr/>
            <p:nvPr/>
          </p:nvSpPr>
          <p:spPr>
            <a:xfrm>
              <a:off x="6171166" y="3677588"/>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8" name="フローチャート: 結合子 27">
              <a:extLst>
                <a:ext uri="{FF2B5EF4-FFF2-40B4-BE49-F238E27FC236}">
                  <a16:creationId xmlns:a16="http://schemas.microsoft.com/office/drawing/2014/main" id="{8C65E021-FC04-538C-B11D-6CFFC8B172C3}"/>
                </a:ext>
              </a:extLst>
            </p:cNvPr>
            <p:cNvSpPr/>
            <p:nvPr/>
          </p:nvSpPr>
          <p:spPr>
            <a:xfrm>
              <a:off x="5815689" y="4283562"/>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29" name="フローチャート: 結合子 28">
              <a:extLst>
                <a:ext uri="{FF2B5EF4-FFF2-40B4-BE49-F238E27FC236}">
                  <a16:creationId xmlns:a16="http://schemas.microsoft.com/office/drawing/2014/main" id="{F92BFE08-FA81-602A-FE05-020B614D87A5}"/>
                </a:ext>
              </a:extLst>
            </p:cNvPr>
            <p:cNvSpPr/>
            <p:nvPr/>
          </p:nvSpPr>
          <p:spPr>
            <a:xfrm>
              <a:off x="5905250" y="394431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0" name="フローチャート: 結合子 29">
              <a:extLst>
                <a:ext uri="{FF2B5EF4-FFF2-40B4-BE49-F238E27FC236}">
                  <a16:creationId xmlns:a16="http://schemas.microsoft.com/office/drawing/2014/main" id="{D06473DF-146A-A844-F0FE-DBAB7656593D}"/>
                </a:ext>
              </a:extLst>
            </p:cNvPr>
            <p:cNvSpPr/>
            <p:nvPr/>
          </p:nvSpPr>
          <p:spPr>
            <a:xfrm>
              <a:off x="5660107" y="4122140"/>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1" name="フローチャート: 結合子 30">
              <a:extLst>
                <a:ext uri="{FF2B5EF4-FFF2-40B4-BE49-F238E27FC236}">
                  <a16:creationId xmlns:a16="http://schemas.microsoft.com/office/drawing/2014/main" id="{CA2D6C52-9805-B2B8-F70B-8728381D1FAF}"/>
                </a:ext>
              </a:extLst>
            </p:cNvPr>
            <p:cNvSpPr/>
            <p:nvPr/>
          </p:nvSpPr>
          <p:spPr>
            <a:xfrm>
              <a:off x="5578561" y="3871231"/>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2" name="フローチャート: 結合子 31">
              <a:extLst>
                <a:ext uri="{FF2B5EF4-FFF2-40B4-BE49-F238E27FC236}">
                  <a16:creationId xmlns:a16="http://schemas.microsoft.com/office/drawing/2014/main" id="{F13B26E8-2A88-FCF8-BF5A-1C02BAD5EDCD}"/>
                </a:ext>
              </a:extLst>
            </p:cNvPr>
            <p:cNvSpPr/>
            <p:nvPr/>
          </p:nvSpPr>
          <p:spPr>
            <a:xfrm>
              <a:off x="5590495" y="3802125"/>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3" name="フローチャート: 結合子 32">
              <a:extLst>
                <a:ext uri="{FF2B5EF4-FFF2-40B4-BE49-F238E27FC236}">
                  <a16:creationId xmlns:a16="http://schemas.microsoft.com/office/drawing/2014/main" id="{26D8129E-5B6E-48BA-C3E5-3F4041DAD4DC}"/>
                </a:ext>
              </a:extLst>
            </p:cNvPr>
            <p:cNvSpPr/>
            <p:nvPr/>
          </p:nvSpPr>
          <p:spPr>
            <a:xfrm>
              <a:off x="5598479" y="3846104"/>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4" name="フローチャート: 結合子 33">
              <a:extLst>
                <a:ext uri="{FF2B5EF4-FFF2-40B4-BE49-F238E27FC236}">
                  <a16:creationId xmlns:a16="http://schemas.microsoft.com/office/drawing/2014/main" id="{1A701280-1222-E0BB-1F42-E406E691C3F2}"/>
                </a:ext>
              </a:extLst>
            </p:cNvPr>
            <p:cNvSpPr/>
            <p:nvPr/>
          </p:nvSpPr>
          <p:spPr>
            <a:xfrm>
              <a:off x="5922009" y="4380289"/>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5" name="フローチャート: 結合子 34">
              <a:extLst>
                <a:ext uri="{FF2B5EF4-FFF2-40B4-BE49-F238E27FC236}">
                  <a16:creationId xmlns:a16="http://schemas.microsoft.com/office/drawing/2014/main" id="{8F50A659-140E-1D75-7CE9-ED38C4AE9B16}"/>
                </a:ext>
              </a:extLst>
            </p:cNvPr>
            <p:cNvSpPr/>
            <p:nvPr/>
          </p:nvSpPr>
          <p:spPr>
            <a:xfrm>
              <a:off x="5428773" y="4144331"/>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6" name="フローチャート: 結合子 35">
              <a:extLst>
                <a:ext uri="{FF2B5EF4-FFF2-40B4-BE49-F238E27FC236}">
                  <a16:creationId xmlns:a16="http://schemas.microsoft.com/office/drawing/2014/main" id="{76A3DABF-2515-85D9-0389-3C14521847B4}"/>
                </a:ext>
              </a:extLst>
            </p:cNvPr>
            <p:cNvSpPr/>
            <p:nvPr/>
          </p:nvSpPr>
          <p:spPr>
            <a:xfrm>
              <a:off x="5302907" y="4261142"/>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7" name="フローチャート: 結合子 36">
              <a:extLst>
                <a:ext uri="{FF2B5EF4-FFF2-40B4-BE49-F238E27FC236}">
                  <a16:creationId xmlns:a16="http://schemas.microsoft.com/office/drawing/2014/main" id="{B8126BD4-F08E-0385-4786-CBFCDAFA81FB}"/>
                </a:ext>
              </a:extLst>
            </p:cNvPr>
            <p:cNvSpPr/>
            <p:nvPr/>
          </p:nvSpPr>
          <p:spPr>
            <a:xfrm>
              <a:off x="5216061" y="4415977"/>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8" name="フローチャート: 結合子 37">
              <a:extLst>
                <a:ext uri="{FF2B5EF4-FFF2-40B4-BE49-F238E27FC236}">
                  <a16:creationId xmlns:a16="http://schemas.microsoft.com/office/drawing/2014/main" id="{CB04E64F-B767-4DCD-419B-845711D44A7A}"/>
                </a:ext>
              </a:extLst>
            </p:cNvPr>
            <p:cNvSpPr/>
            <p:nvPr/>
          </p:nvSpPr>
          <p:spPr>
            <a:xfrm>
              <a:off x="5531606" y="4293243"/>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39" name="フローチャート: 結合子 38">
              <a:extLst>
                <a:ext uri="{FF2B5EF4-FFF2-40B4-BE49-F238E27FC236}">
                  <a16:creationId xmlns:a16="http://schemas.microsoft.com/office/drawing/2014/main" id="{B58962CE-3ED4-449E-BBAC-2959D1C51B0C}"/>
                </a:ext>
              </a:extLst>
            </p:cNvPr>
            <p:cNvSpPr/>
            <p:nvPr/>
          </p:nvSpPr>
          <p:spPr>
            <a:xfrm>
              <a:off x="5618196" y="4276641"/>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0" name="フローチャート: 結合子 39">
              <a:extLst>
                <a:ext uri="{FF2B5EF4-FFF2-40B4-BE49-F238E27FC236}">
                  <a16:creationId xmlns:a16="http://schemas.microsoft.com/office/drawing/2014/main" id="{6628605B-28BF-9A54-85D1-3C71300C0D68}"/>
                </a:ext>
              </a:extLst>
            </p:cNvPr>
            <p:cNvSpPr/>
            <p:nvPr/>
          </p:nvSpPr>
          <p:spPr>
            <a:xfrm>
              <a:off x="5896128" y="3303910"/>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1" name="フローチャート: 結合子 40">
              <a:extLst>
                <a:ext uri="{FF2B5EF4-FFF2-40B4-BE49-F238E27FC236}">
                  <a16:creationId xmlns:a16="http://schemas.microsoft.com/office/drawing/2014/main" id="{413DC6FB-ECF8-E368-20D0-591D0659EB81}"/>
                </a:ext>
              </a:extLst>
            </p:cNvPr>
            <p:cNvSpPr/>
            <p:nvPr/>
          </p:nvSpPr>
          <p:spPr>
            <a:xfrm>
              <a:off x="5701933" y="3569543"/>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sp>
          <p:nvSpPr>
            <p:cNvPr id="42" name="フローチャート: 結合子 41">
              <a:extLst>
                <a:ext uri="{FF2B5EF4-FFF2-40B4-BE49-F238E27FC236}">
                  <a16:creationId xmlns:a16="http://schemas.microsoft.com/office/drawing/2014/main" id="{8E122DEA-9D5C-F9B8-458F-2E5D75A30EC1}"/>
                </a:ext>
              </a:extLst>
            </p:cNvPr>
            <p:cNvSpPr/>
            <p:nvPr/>
          </p:nvSpPr>
          <p:spPr>
            <a:xfrm>
              <a:off x="5474853" y="4144248"/>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3" name="フローチャート: 結合子 42">
              <a:extLst>
                <a:ext uri="{FF2B5EF4-FFF2-40B4-BE49-F238E27FC236}">
                  <a16:creationId xmlns:a16="http://schemas.microsoft.com/office/drawing/2014/main" id="{DA64B66C-BD56-71F4-6D47-45EF06EBE031}"/>
                </a:ext>
              </a:extLst>
            </p:cNvPr>
            <p:cNvSpPr/>
            <p:nvPr/>
          </p:nvSpPr>
          <p:spPr>
            <a:xfrm>
              <a:off x="5905618" y="4241000"/>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4" name="フローチャート: 結合子 43">
              <a:extLst>
                <a:ext uri="{FF2B5EF4-FFF2-40B4-BE49-F238E27FC236}">
                  <a16:creationId xmlns:a16="http://schemas.microsoft.com/office/drawing/2014/main" id="{0F546EAB-1E1B-B2A6-2DB7-26AFB0535D94}"/>
                </a:ext>
              </a:extLst>
            </p:cNvPr>
            <p:cNvSpPr/>
            <p:nvPr/>
          </p:nvSpPr>
          <p:spPr>
            <a:xfrm>
              <a:off x="5476390" y="3831384"/>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5" name="フローチャート: 結合子 44">
              <a:extLst>
                <a:ext uri="{FF2B5EF4-FFF2-40B4-BE49-F238E27FC236}">
                  <a16:creationId xmlns:a16="http://schemas.microsoft.com/office/drawing/2014/main" id="{C53F758B-0E30-7300-24FA-67262633518C}"/>
                </a:ext>
              </a:extLst>
            </p:cNvPr>
            <p:cNvSpPr/>
            <p:nvPr/>
          </p:nvSpPr>
          <p:spPr>
            <a:xfrm>
              <a:off x="5714105" y="4195586"/>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6" name="フローチャート: 結合子 45">
              <a:extLst>
                <a:ext uri="{FF2B5EF4-FFF2-40B4-BE49-F238E27FC236}">
                  <a16:creationId xmlns:a16="http://schemas.microsoft.com/office/drawing/2014/main" id="{57A5047D-97CA-9C73-6EC0-39A69E884E91}"/>
                </a:ext>
              </a:extLst>
            </p:cNvPr>
            <p:cNvSpPr/>
            <p:nvPr/>
          </p:nvSpPr>
          <p:spPr>
            <a:xfrm>
              <a:off x="5434649" y="4247266"/>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7" name="フローチャート: 結合子 46">
              <a:extLst>
                <a:ext uri="{FF2B5EF4-FFF2-40B4-BE49-F238E27FC236}">
                  <a16:creationId xmlns:a16="http://schemas.microsoft.com/office/drawing/2014/main" id="{BAB18E42-243D-BF06-685F-72CED93DA10F}"/>
                </a:ext>
              </a:extLst>
            </p:cNvPr>
            <p:cNvSpPr/>
            <p:nvPr/>
          </p:nvSpPr>
          <p:spPr>
            <a:xfrm>
              <a:off x="5122960" y="4328401"/>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8" name="フローチャート: 結合子 47">
              <a:extLst>
                <a:ext uri="{FF2B5EF4-FFF2-40B4-BE49-F238E27FC236}">
                  <a16:creationId xmlns:a16="http://schemas.microsoft.com/office/drawing/2014/main" id="{C491C4B5-DB40-868E-CB21-5BFC2C8E3DC3}"/>
                </a:ext>
              </a:extLst>
            </p:cNvPr>
            <p:cNvSpPr/>
            <p:nvPr/>
          </p:nvSpPr>
          <p:spPr>
            <a:xfrm>
              <a:off x="5310530" y="4399749"/>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49" name="フローチャート: 結合子 48">
              <a:extLst>
                <a:ext uri="{FF2B5EF4-FFF2-40B4-BE49-F238E27FC236}">
                  <a16:creationId xmlns:a16="http://schemas.microsoft.com/office/drawing/2014/main" id="{600AB786-B8C1-F982-B8D6-BB84F87FF9E3}"/>
                </a:ext>
              </a:extLst>
            </p:cNvPr>
            <p:cNvSpPr/>
            <p:nvPr/>
          </p:nvSpPr>
          <p:spPr>
            <a:xfrm>
              <a:off x="5340180" y="4620901"/>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0" name="フローチャート: 結合子 49">
              <a:extLst>
                <a:ext uri="{FF2B5EF4-FFF2-40B4-BE49-F238E27FC236}">
                  <a16:creationId xmlns:a16="http://schemas.microsoft.com/office/drawing/2014/main" id="{D580D4DD-D56A-9037-0487-0C8F58005EC8}"/>
                </a:ext>
              </a:extLst>
            </p:cNvPr>
            <p:cNvSpPr/>
            <p:nvPr/>
          </p:nvSpPr>
          <p:spPr>
            <a:xfrm>
              <a:off x="5533209" y="3656159"/>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1" name="フローチャート: 結合子 50">
              <a:extLst>
                <a:ext uri="{FF2B5EF4-FFF2-40B4-BE49-F238E27FC236}">
                  <a16:creationId xmlns:a16="http://schemas.microsoft.com/office/drawing/2014/main" id="{8DA909F5-4290-8A50-43B0-A3E9A2EC58EC}"/>
                </a:ext>
              </a:extLst>
            </p:cNvPr>
            <p:cNvSpPr/>
            <p:nvPr/>
          </p:nvSpPr>
          <p:spPr>
            <a:xfrm>
              <a:off x="5744715" y="3962727"/>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2" name="フローチャート: 結合子 51">
              <a:extLst>
                <a:ext uri="{FF2B5EF4-FFF2-40B4-BE49-F238E27FC236}">
                  <a16:creationId xmlns:a16="http://schemas.microsoft.com/office/drawing/2014/main" id="{D70AA1CE-F6B1-96B0-BF96-637119DE4C30}"/>
                </a:ext>
              </a:extLst>
            </p:cNvPr>
            <p:cNvSpPr/>
            <p:nvPr/>
          </p:nvSpPr>
          <p:spPr>
            <a:xfrm>
              <a:off x="6047181" y="357503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3" name="フローチャート: 結合子 52">
              <a:extLst>
                <a:ext uri="{FF2B5EF4-FFF2-40B4-BE49-F238E27FC236}">
                  <a16:creationId xmlns:a16="http://schemas.microsoft.com/office/drawing/2014/main" id="{C30662D3-CD45-EB6A-DDEC-C18FD6B06B32}"/>
                </a:ext>
              </a:extLst>
            </p:cNvPr>
            <p:cNvSpPr/>
            <p:nvPr/>
          </p:nvSpPr>
          <p:spPr>
            <a:xfrm>
              <a:off x="5575499" y="401623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4" name="フローチャート: 結合子 53">
              <a:extLst>
                <a:ext uri="{FF2B5EF4-FFF2-40B4-BE49-F238E27FC236}">
                  <a16:creationId xmlns:a16="http://schemas.microsoft.com/office/drawing/2014/main" id="{4769ADFF-0FA3-DBAB-496D-0B21BDA76E62}"/>
                </a:ext>
              </a:extLst>
            </p:cNvPr>
            <p:cNvSpPr/>
            <p:nvPr/>
          </p:nvSpPr>
          <p:spPr>
            <a:xfrm>
              <a:off x="5637900" y="4476445"/>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5" name="フローチャート: 結合子 54">
              <a:extLst>
                <a:ext uri="{FF2B5EF4-FFF2-40B4-BE49-F238E27FC236}">
                  <a16:creationId xmlns:a16="http://schemas.microsoft.com/office/drawing/2014/main" id="{D8D78E46-53FC-1A9E-0E2D-5681597C1A67}"/>
                </a:ext>
              </a:extLst>
            </p:cNvPr>
            <p:cNvSpPr/>
            <p:nvPr/>
          </p:nvSpPr>
          <p:spPr>
            <a:xfrm>
              <a:off x="5256702" y="3984111"/>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6" name="フローチャート: 結合子 55">
              <a:extLst>
                <a:ext uri="{FF2B5EF4-FFF2-40B4-BE49-F238E27FC236}">
                  <a16:creationId xmlns:a16="http://schemas.microsoft.com/office/drawing/2014/main" id="{5DB8D471-9C37-1C5D-C11F-CD161DA8F4A5}"/>
                </a:ext>
              </a:extLst>
            </p:cNvPr>
            <p:cNvSpPr/>
            <p:nvPr/>
          </p:nvSpPr>
          <p:spPr>
            <a:xfrm>
              <a:off x="5502952" y="4217342"/>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7" name="フローチャート: 結合子 56">
              <a:extLst>
                <a:ext uri="{FF2B5EF4-FFF2-40B4-BE49-F238E27FC236}">
                  <a16:creationId xmlns:a16="http://schemas.microsoft.com/office/drawing/2014/main" id="{28EA1050-B3B9-EDCF-4790-80F5D541CB34}"/>
                </a:ext>
              </a:extLst>
            </p:cNvPr>
            <p:cNvSpPr/>
            <p:nvPr/>
          </p:nvSpPr>
          <p:spPr>
            <a:xfrm>
              <a:off x="5462083" y="4252768"/>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8" name="フローチャート: 結合子 57">
              <a:extLst>
                <a:ext uri="{FF2B5EF4-FFF2-40B4-BE49-F238E27FC236}">
                  <a16:creationId xmlns:a16="http://schemas.microsoft.com/office/drawing/2014/main" id="{842261B5-2D4C-2317-9EC4-F201FE9E0552}"/>
                </a:ext>
              </a:extLst>
            </p:cNvPr>
            <p:cNvSpPr/>
            <p:nvPr/>
          </p:nvSpPr>
          <p:spPr>
            <a:xfrm>
              <a:off x="5161966" y="3975778"/>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9" name="フローチャート: 結合子 58">
              <a:extLst>
                <a:ext uri="{FF2B5EF4-FFF2-40B4-BE49-F238E27FC236}">
                  <a16:creationId xmlns:a16="http://schemas.microsoft.com/office/drawing/2014/main" id="{18722DFB-08BE-33E7-B06B-FB352D9DB35E}"/>
                </a:ext>
              </a:extLst>
            </p:cNvPr>
            <p:cNvSpPr/>
            <p:nvPr/>
          </p:nvSpPr>
          <p:spPr>
            <a:xfrm>
              <a:off x="5420937" y="4205550"/>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0" name="フローチャート: 結合子 59">
              <a:extLst>
                <a:ext uri="{FF2B5EF4-FFF2-40B4-BE49-F238E27FC236}">
                  <a16:creationId xmlns:a16="http://schemas.microsoft.com/office/drawing/2014/main" id="{89297B59-10A8-8731-D734-DD6539424D4F}"/>
                </a:ext>
              </a:extLst>
            </p:cNvPr>
            <p:cNvSpPr/>
            <p:nvPr/>
          </p:nvSpPr>
          <p:spPr>
            <a:xfrm>
              <a:off x="5959511" y="3515423"/>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1" name="フローチャート: 結合子 60">
              <a:extLst>
                <a:ext uri="{FF2B5EF4-FFF2-40B4-BE49-F238E27FC236}">
                  <a16:creationId xmlns:a16="http://schemas.microsoft.com/office/drawing/2014/main" id="{3C00AD5C-FB0D-307B-E94C-58A1134D890E}"/>
                </a:ext>
              </a:extLst>
            </p:cNvPr>
            <p:cNvSpPr/>
            <p:nvPr/>
          </p:nvSpPr>
          <p:spPr>
            <a:xfrm>
              <a:off x="5843821" y="3466417"/>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2" name="フローチャート: 結合子 61">
              <a:extLst>
                <a:ext uri="{FF2B5EF4-FFF2-40B4-BE49-F238E27FC236}">
                  <a16:creationId xmlns:a16="http://schemas.microsoft.com/office/drawing/2014/main" id="{AA8E8F93-9CBE-4C76-844B-826F7311BD45}"/>
                </a:ext>
              </a:extLst>
            </p:cNvPr>
            <p:cNvSpPr/>
            <p:nvPr/>
          </p:nvSpPr>
          <p:spPr>
            <a:xfrm>
              <a:off x="6065860" y="3460947"/>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3" name="フローチャート: 結合子 62">
              <a:extLst>
                <a:ext uri="{FF2B5EF4-FFF2-40B4-BE49-F238E27FC236}">
                  <a16:creationId xmlns:a16="http://schemas.microsoft.com/office/drawing/2014/main" id="{EA19632D-BE6D-ABBB-C343-0103FBF1DD8D}"/>
                </a:ext>
              </a:extLst>
            </p:cNvPr>
            <p:cNvSpPr/>
            <p:nvPr/>
          </p:nvSpPr>
          <p:spPr>
            <a:xfrm>
              <a:off x="5909011" y="3704835"/>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4" name="フローチャート: 結合子 63">
              <a:extLst>
                <a:ext uri="{FF2B5EF4-FFF2-40B4-BE49-F238E27FC236}">
                  <a16:creationId xmlns:a16="http://schemas.microsoft.com/office/drawing/2014/main" id="{07660A24-4C1A-85C4-57B7-D7C67256C0A4}"/>
                </a:ext>
              </a:extLst>
            </p:cNvPr>
            <p:cNvSpPr/>
            <p:nvPr/>
          </p:nvSpPr>
          <p:spPr>
            <a:xfrm>
              <a:off x="5660806" y="394343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5" name="フローチャート: 結合子 64">
              <a:extLst>
                <a:ext uri="{FF2B5EF4-FFF2-40B4-BE49-F238E27FC236}">
                  <a16:creationId xmlns:a16="http://schemas.microsoft.com/office/drawing/2014/main" id="{8F4E0B86-378D-C61A-D4CF-8CACD7091D86}"/>
                </a:ext>
              </a:extLst>
            </p:cNvPr>
            <p:cNvSpPr/>
            <p:nvPr/>
          </p:nvSpPr>
          <p:spPr>
            <a:xfrm>
              <a:off x="5802407" y="4051695"/>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6" name="フローチャート: 結合子 65">
              <a:extLst>
                <a:ext uri="{FF2B5EF4-FFF2-40B4-BE49-F238E27FC236}">
                  <a16:creationId xmlns:a16="http://schemas.microsoft.com/office/drawing/2014/main" id="{A8CB1691-4C5C-89D7-9A3A-476FA65CA00F}"/>
                </a:ext>
              </a:extLst>
            </p:cNvPr>
            <p:cNvSpPr/>
            <p:nvPr/>
          </p:nvSpPr>
          <p:spPr>
            <a:xfrm>
              <a:off x="5565605" y="4020817"/>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7" name="フローチャート: 結合子 66">
              <a:extLst>
                <a:ext uri="{FF2B5EF4-FFF2-40B4-BE49-F238E27FC236}">
                  <a16:creationId xmlns:a16="http://schemas.microsoft.com/office/drawing/2014/main" id="{1E13E884-17BB-4F22-709D-8ECC0DB0F90D}"/>
                </a:ext>
              </a:extLst>
            </p:cNvPr>
            <p:cNvSpPr/>
            <p:nvPr/>
          </p:nvSpPr>
          <p:spPr>
            <a:xfrm>
              <a:off x="5689972" y="4086553"/>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8" name="フローチャート: 結合子 67">
              <a:extLst>
                <a:ext uri="{FF2B5EF4-FFF2-40B4-BE49-F238E27FC236}">
                  <a16:creationId xmlns:a16="http://schemas.microsoft.com/office/drawing/2014/main" id="{108DF5C8-8C0D-A937-4D3B-6EFD4B3DC89D}"/>
                </a:ext>
              </a:extLst>
            </p:cNvPr>
            <p:cNvSpPr/>
            <p:nvPr/>
          </p:nvSpPr>
          <p:spPr>
            <a:xfrm>
              <a:off x="5825875" y="3810592"/>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69" name="フローチャート: 結合子 68">
              <a:extLst>
                <a:ext uri="{FF2B5EF4-FFF2-40B4-BE49-F238E27FC236}">
                  <a16:creationId xmlns:a16="http://schemas.microsoft.com/office/drawing/2014/main" id="{A88AE626-E271-CEF5-BF6E-62C2B9BACE5C}"/>
                </a:ext>
              </a:extLst>
            </p:cNvPr>
            <p:cNvSpPr/>
            <p:nvPr/>
          </p:nvSpPr>
          <p:spPr>
            <a:xfrm>
              <a:off x="5730788" y="4000093"/>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0" name="フローチャート: 結合子 69">
              <a:extLst>
                <a:ext uri="{FF2B5EF4-FFF2-40B4-BE49-F238E27FC236}">
                  <a16:creationId xmlns:a16="http://schemas.microsoft.com/office/drawing/2014/main" id="{47E05950-799B-9C68-E71C-D32FD5204E06}"/>
                </a:ext>
              </a:extLst>
            </p:cNvPr>
            <p:cNvSpPr/>
            <p:nvPr/>
          </p:nvSpPr>
          <p:spPr>
            <a:xfrm>
              <a:off x="5569533" y="3944312"/>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1" name="フローチャート: 結合子 70">
              <a:extLst>
                <a:ext uri="{FF2B5EF4-FFF2-40B4-BE49-F238E27FC236}">
                  <a16:creationId xmlns:a16="http://schemas.microsoft.com/office/drawing/2014/main" id="{926ED5E0-71CB-4A63-3299-DC58AB001C7E}"/>
                </a:ext>
              </a:extLst>
            </p:cNvPr>
            <p:cNvSpPr/>
            <p:nvPr/>
          </p:nvSpPr>
          <p:spPr>
            <a:xfrm>
              <a:off x="5334419" y="3784737"/>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2" name="フローチャート: 結合子 71">
              <a:extLst>
                <a:ext uri="{FF2B5EF4-FFF2-40B4-BE49-F238E27FC236}">
                  <a16:creationId xmlns:a16="http://schemas.microsoft.com/office/drawing/2014/main" id="{800B8D23-2028-C94D-968F-93A4F321935F}"/>
                </a:ext>
              </a:extLst>
            </p:cNvPr>
            <p:cNvSpPr/>
            <p:nvPr/>
          </p:nvSpPr>
          <p:spPr>
            <a:xfrm>
              <a:off x="5787202" y="4136930"/>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3" name="フローチャート: 結合子 72">
              <a:extLst>
                <a:ext uri="{FF2B5EF4-FFF2-40B4-BE49-F238E27FC236}">
                  <a16:creationId xmlns:a16="http://schemas.microsoft.com/office/drawing/2014/main" id="{0E09B030-14C3-008C-70C6-B394092EBC1F}"/>
                </a:ext>
              </a:extLst>
            </p:cNvPr>
            <p:cNvSpPr/>
            <p:nvPr/>
          </p:nvSpPr>
          <p:spPr>
            <a:xfrm>
              <a:off x="5452722" y="3736668"/>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4" name="フローチャート: 結合子 73">
              <a:extLst>
                <a:ext uri="{FF2B5EF4-FFF2-40B4-BE49-F238E27FC236}">
                  <a16:creationId xmlns:a16="http://schemas.microsoft.com/office/drawing/2014/main" id="{651931F1-0BEA-BB70-9C13-65050C2ACD43}"/>
                </a:ext>
              </a:extLst>
            </p:cNvPr>
            <p:cNvSpPr/>
            <p:nvPr/>
          </p:nvSpPr>
          <p:spPr>
            <a:xfrm>
              <a:off x="5689972" y="4374123"/>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5" name="フローチャート: 結合子 74">
              <a:extLst>
                <a:ext uri="{FF2B5EF4-FFF2-40B4-BE49-F238E27FC236}">
                  <a16:creationId xmlns:a16="http://schemas.microsoft.com/office/drawing/2014/main" id="{6C3FC91D-1CC9-B204-FE91-1852B8C68319}"/>
                </a:ext>
              </a:extLst>
            </p:cNvPr>
            <p:cNvSpPr/>
            <p:nvPr/>
          </p:nvSpPr>
          <p:spPr>
            <a:xfrm>
              <a:off x="5443665" y="3655473"/>
              <a:ext cx="146050" cy="152135"/>
            </a:xfrm>
            <a:prstGeom prst="flowChartConnector">
              <a:avLst/>
            </a:prstGeom>
            <a:solidFill>
              <a:srgbClr val="FF7F0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6" name="フローチャート: 結合子 75">
              <a:extLst>
                <a:ext uri="{FF2B5EF4-FFF2-40B4-BE49-F238E27FC236}">
                  <a16:creationId xmlns:a16="http://schemas.microsoft.com/office/drawing/2014/main" id="{82899F56-72C2-7698-A381-51FACC60A754}"/>
                </a:ext>
              </a:extLst>
            </p:cNvPr>
            <p:cNvSpPr/>
            <p:nvPr/>
          </p:nvSpPr>
          <p:spPr>
            <a:xfrm>
              <a:off x="5720508" y="3770109"/>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7" name="フローチャート: 結合子 76">
              <a:extLst>
                <a:ext uri="{FF2B5EF4-FFF2-40B4-BE49-F238E27FC236}">
                  <a16:creationId xmlns:a16="http://schemas.microsoft.com/office/drawing/2014/main" id="{A8813A99-EA55-213E-E1C8-23A4DECF0E37}"/>
                </a:ext>
              </a:extLst>
            </p:cNvPr>
            <p:cNvSpPr/>
            <p:nvPr/>
          </p:nvSpPr>
          <p:spPr>
            <a:xfrm>
              <a:off x="5955337" y="3810592"/>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8" name="フローチャート: 結合子 77">
              <a:extLst>
                <a:ext uri="{FF2B5EF4-FFF2-40B4-BE49-F238E27FC236}">
                  <a16:creationId xmlns:a16="http://schemas.microsoft.com/office/drawing/2014/main" id="{5532EA1A-BF3F-19AC-7095-0C7B5E766601}"/>
                </a:ext>
              </a:extLst>
            </p:cNvPr>
            <p:cNvSpPr/>
            <p:nvPr/>
          </p:nvSpPr>
          <p:spPr>
            <a:xfrm>
              <a:off x="5951185" y="4121913"/>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79" name="フローチャート: 結合子 78">
              <a:extLst>
                <a:ext uri="{FF2B5EF4-FFF2-40B4-BE49-F238E27FC236}">
                  <a16:creationId xmlns:a16="http://schemas.microsoft.com/office/drawing/2014/main" id="{1E611602-940D-7CE6-BD7C-A86E5A531A68}"/>
                </a:ext>
              </a:extLst>
            </p:cNvPr>
            <p:cNvSpPr/>
            <p:nvPr/>
          </p:nvSpPr>
          <p:spPr>
            <a:xfrm>
              <a:off x="5813390" y="3883975"/>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0" name="フローチャート: 結合子 79">
              <a:extLst>
                <a:ext uri="{FF2B5EF4-FFF2-40B4-BE49-F238E27FC236}">
                  <a16:creationId xmlns:a16="http://schemas.microsoft.com/office/drawing/2014/main" id="{4C8DA701-DA2D-F1FE-115C-9661E7FC4FBC}"/>
                </a:ext>
              </a:extLst>
            </p:cNvPr>
            <p:cNvSpPr/>
            <p:nvPr/>
          </p:nvSpPr>
          <p:spPr>
            <a:xfrm>
              <a:off x="5638888" y="3879635"/>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1" name="フローチャート: 結合子 80">
              <a:extLst>
                <a:ext uri="{FF2B5EF4-FFF2-40B4-BE49-F238E27FC236}">
                  <a16:creationId xmlns:a16="http://schemas.microsoft.com/office/drawing/2014/main" id="{13D78608-9F9C-7A30-C2D3-45A5EF0FBC6D}"/>
                </a:ext>
              </a:extLst>
            </p:cNvPr>
            <p:cNvSpPr/>
            <p:nvPr/>
          </p:nvSpPr>
          <p:spPr>
            <a:xfrm>
              <a:off x="6018817" y="3738296"/>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2" name="フローチャート: 結合子 81">
              <a:extLst>
                <a:ext uri="{FF2B5EF4-FFF2-40B4-BE49-F238E27FC236}">
                  <a16:creationId xmlns:a16="http://schemas.microsoft.com/office/drawing/2014/main" id="{CE4F2C64-46B6-0842-314F-932FDC4D3CA8}"/>
                </a:ext>
              </a:extLst>
            </p:cNvPr>
            <p:cNvSpPr/>
            <p:nvPr/>
          </p:nvSpPr>
          <p:spPr>
            <a:xfrm>
              <a:off x="5722557" y="3723864"/>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3" name="フローチャート: 結合子 82">
              <a:extLst>
                <a:ext uri="{FF2B5EF4-FFF2-40B4-BE49-F238E27FC236}">
                  <a16:creationId xmlns:a16="http://schemas.microsoft.com/office/drawing/2014/main" id="{8BD11188-951B-6119-6456-59F1DDB1A61D}"/>
                </a:ext>
              </a:extLst>
            </p:cNvPr>
            <p:cNvSpPr/>
            <p:nvPr/>
          </p:nvSpPr>
          <p:spPr>
            <a:xfrm>
              <a:off x="5560913" y="3543070"/>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4" name="フローチャート: 結合子 83">
              <a:extLst>
                <a:ext uri="{FF2B5EF4-FFF2-40B4-BE49-F238E27FC236}">
                  <a16:creationId xmlns:a16="http://schemas.microsoft.com/office/drawing/2014/main" id="{EBE2D90A-F26D-14F8-3EF0-16D401DE7F5D}"/>
                </a:ext>
              </a:extLst>
            </p:cNvPr>
            <p:cNvSpPr/>
            <p:nvPr/>
          </p:nvSpPr>
          <p:spPr>
            <a:xfrm>
              <a:off x="5996221" y="3618817"/>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5" name="フローチャート: 結合子 84">
              <a:extLst>
                <a:ext uri="{FF2B5EF4-FFF2-40B4-BE49-F238E27FC236}">
                  <a16:creationId xmlns:a16="http://schemas.microsoft.com/office/drawing/2014/main" id="{AA69EEE1-3985-7ABF-56CF-B2A78109AF9E}"/>
                </a:ext>
              </a:extLst>
            </p:cNvPr>
            <p:cNvSpPr/>
            <p:nvPr/>
          </p:nvSpPr>
          <p:spPr>
            <a:xfrm>
              <a:off x="5777456" y="3367146"/>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6" name="フローチャート: 結合子 85">
              <a:extLst>
                <a:ext uri="{FF2B5EF4-FFF2-40B4-BE49-F238E27FC236}">
                  <a16:creationId xmlns:a16="http://schemas.microsoft.com/office/drawing/2014/main" id="{4AD377AD-80AA-640B-72BD-B766DFFF58AC}"/>
                </a:ext>
              </a:extLst>
            </p:cNvPr>
            <p:cNvSpPr/>
            <p:nvPr/>
          </p:nvSpPr>
          <p:spPr>
            <a:xfrm>
              <a:off x="5975922" y="3222271"/>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7" name="フローチャート: 結合子 86">
              <a:extLst>
                <a:ext uri="{FF2B5EF4-FFF2-40B4-BE49-F238E27FC236}">
                  <a16:creationId xmlns:a16="http://schemas.microsoft.com/office/drawing/2014/main" id="{881A2468-CD01-805C-437B-B43898B9E50C}"/>
                </a:ext>
              </a:extLst>
            </p:cNvPr>
            <p:cNvSpPr/>
            <p:nvPr/>
          </p:nvSpPr>
          <p:spPr>
            <a:xfrm>
              <a:off x="5652498" y="3431042"/>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8" name="フローチャート: 結合子 87">
              <a:extLst>
                <a:ext uri="{FF2B5EF4-FFF2-40B4-BE49-F238E27FC236}">
                  <a16:creationId xmlns:a16="http://schemas.microsoft.com/office/drawing/2014/main" id="{AE5D8225-D73F-D202-1EF1-5545FD8E07EA}"/>
                </a:ext>
              </a:extLst>
            </p:cNvPr>
            <p:cNvSpPr/>
            <p:nvPr/>
          </p:nvSpPr>
          <p:spPr>
            <a:xfrm>
              <a:off x="5971703" y="3800641"/>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89" name="フローチャート: 結合子 88">
              <a:extLst>
                <a:ext uri="{FF2B5EF4-FFF2-40B4-BE49-F238E27FC236}">
                  <a16:creationId xmlns:a16="http://schemas.microsoft.com/office/drawing/2014/main" id="{9A75A1E5-D53B-DBC4-0B52-32D5714ED173}"/>
                </a:ext>
              </a:extLst>
            </p:cNvPr>
            <p:cNvSpPr/>
            <p:nvPr/>
          </p:nvSpPr>
          <p:spPr>
            <a:xfrm>
              <a:off x="6048574" y="3953494"/>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0" name="フローチャート: 結合子 89">
              <a:extLst>
                <a:ext uri="{FF2B5EF4-FFF2-40B4-BE49-F238E27FC236}">
                  <a16:creationId xmlns:a16="http://schemas.microsoft.com/office/drawing/2014/main" id="{1662C24B-AC8D-11A4-F244-C671BDD4AD10}"/>
                </a:ext>
              </a:extLst>
            </p:cNvPr>
            <p:cNvSpPr/>
            <p:nvPr/>
          </p:nvSpPr>
          <p:spPr>
            <a:xfrm>
              <a:off x="6110936" y="3748115"/>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1" name="フローチャート: 結合子 90">
              <a:extLst>
                <a:ext uri="{FF2B5EF4-FFF2-40B4-BE49-F238E27FC236}">
                  <a16:creationId xmlns:a16="http://schemas.microsoft.com/office/drawing/2014/main" id="{647655C3-D2B0-390F-A76C-9D10BD5D5A92}"/>
                </a:ext>
              </a:extLst>
            </p:cNvPr>
            <p:cNvSpPr/>
            <p:nvPr/>
          </p:nvSpPr>
          <p:spPr>
            <a:xfrm>
              <a:off x="4944254" y="3821588"/>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2" name="フローチャート: 結合子 91">
              <a:extLst>
                <a:ext uri="{FF2B5EF4-FFF2-40B4-BE49-F238E27FC236}">
                  <a16:creationId xmlns:a16="http://schemas.microsoft.com/office/drawing/2014/main" id="{078B50DE-7F64-2D88-3B65-FF66B1252156}"/>
                </a:ext>
              </a:extLst>
            </p:cNvPr>
            <p:cNvSpPr/>
            <p:nvPr/>
          </p:nvSpPr>
          <p:spPr>
            <a:xfrm>
              <a:off x="5615009" y="3766921"/>
              <a:ext cx="146050" cy="152135"/>
            </a:xfrm>
            <a:prstGeom prst="flowChartConnector">
              <a:avLst/>
            </a:prstGeom>
            <a:solidFill>
              <a:srgbClr val="8F60B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3" name="フローチャート: 結合子 92">
              <a:extLst>
                <a:ext uri="{FF2B5EF4-FFF2-40B4-BE49-F238E27FC236}">
                  <a16:creationId xmlns:a16="http://schemas.microsoft.com/office/drawing/2014/main" id="{96528FA8-49D7-D2BB-46F6-86DCB39C49AD}"/>
                </a:ext>
              </a:extLst>
            </p:cNvPr>
            <p:cNvSpPr/>
            <p:nvPr/>
          </p:nvSpPr>
          <p:spPr>
            <a:xfrm>
              <a:off x="5799818" y="3618556"/>
              <a:ext cx="146050" cy="152135"/>
            </a:xfrm>
            <a:prstGeom prst="flowChartConnector">
              <a:avLst/>
            </a:prstGeom>
            <a:solidFill>
              <a:srgbClr val="D627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4" name="フローチャート: 結合子 93">
              <a:extLst>
                <a:ext uri="{FF2B5EF4-FFF2-40B4-BE49-F238E27FC236}">
                  <a16:creationId xmlns:a16="http://schemas.microsoft.com/office/drawing/2014/main" id="{67E5B2C0-9057-2D84-5895-51A3AA946C42}"/>
                </a:ext>
              </a:extLst>
            </p:cNvPr>
            <p:cNvSpPr/>
            <p:nvPr/>
          </p:nvSpPr>
          <p:spPr>
            <a:xfrm>
              <a:off x="5275360" y="4480801"/>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5" name="フローチャート: 結合子 94">
              <a:extLst>
                <a:ext uri="{FF2B5EF4-FFF2-40B4-BE49-F238E27FC236}">
                  <a16:creationId xmlns:a16="http://schemas.microsoft.com/office/drawing/2014/main" id="{F192E861-6B06-9487-3F64-B420B16224DF}"/>
                </a:ext>
              </a:extLst>
            </p:cNvPr>
            <p:cNvSpPr/>
            <p:nvPr/>
          </p:nvSpPr>
          <p:spPr>
            <a:xfrm>
              <a:off x="5443376" y="4260425"/>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6" name="フローチャート: 結合子 95">
              <a:extLst>
                <a:ext uri="{FF2B5EF4-FFF2-40B4-BE49-F238E27FC236}">
                  <a16:creationId xmlns:a16="http://schemas.microsoft.com/office/drawing/2014/main" id="{7B031280-DE15-A7EA-57B5-251B2D99230D}"/>
                </a:ext>
              </a:extLst>
            </p:cNvPr>
            <p:cNvSpPr/>
            <p:nvPr/>
          </p:nvSpPr>
          <p:spPr>
            <a:xfrm>
              <a:off x="5604631" y="4648487"/>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7" name="フローチャート: 結合子 96">
              <a:extLst>
                <a:ext uri="{FF2B5EF4-FFF2-40B4-BE49-F238E27FC236}">
                  <a16:creationId xmlns:a16="http://schemas.microsoft.com/office/drawing/2014/main" id="{2E31A3C2-CE8B-F474-A0FD-DACE7F6CE665}"/>
                </a:ext>
              </a:extLst>
            </p:cNvPr>
            <p:cNvSpPr/>
            <p:nvPr/>
          </p:nvSpPr>
          <p:spPr>
            <a:xfrm>
              <a:off x="5451441" y="4652732"/>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8" name="フローチャート: 結合子 97">
              <a:extLst>
                <a:ext uri="{FF2B5EF4-FFF2-40B4-BE49-F238E27FC236}">
                  <a16:creationId xmlns:a16="http://schemas.microsoft.com/office/drawing/2014/main" id="{A87D5B79-BE52-7527-7FD5-259C7BDB30DA}"/>
                </a:ext>
              </a:extLst>
            </p:cNvPr>
            <p:cNvSpPr/>
            <p:nvPr/>
          </p:nvSpPr>
          <p:spPr>
            <a:xfrm>
              <a:off x="5295500" y="4011379"/>
              <a:ext cx="146050" cy="152135"/>
            </a:xfrm>
            <a:prstGeom prst="flowChartConnector">
              <a:avLst/>
            </a:prstGeom>
            <a:solidFill>
              <a:srgbClr val="1F77B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99" name="フローチャート: 結合子 98">
              <a:extLst>
                <a:ext uri="{FF2B5EF4-FFF2-40B4-BE49-F238E27FC236}">
                  <a16:creationId xmlns:a16="http://schemas.microsoft.com/office/drawing/2014/main" id="{5DF5FD61-58F7-5679-A3F9-0F15C37F1B79}"/>
                </a:ext>
              </a:extLst>
            </p:cNvPr>
            <p:cNvSpPr/>
            <p:nvPr/>
          </p:nvSpPr>
          <p:spPr>
            <a:xfrm>
              <a:off x="5409102" y="4136511"/>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0" name="フローチャート: 結合子 99">
              <a:extLst>
                <a:ext uri="{FF2B5EF4-FFF2-40B4-BE49-F238E27FC236}">
                  <a16:creationId xmlns:a16="http://schemas.microsoft.com/office/drawing/2014/main" id="{0AC324B5-7296-2414-3394-03B893762383}"/>
                </a:ext>
              </a:extLst>
            </p:cNvPr>
            <p:cNvSpPr/>
            <p:nvPr/>
          </p:nvSpPr>
          <p:spPr>
            <a:xfrm>
              <a:off x="5363447" y="3989306"/>
              <a:ext cx="146050" cy="152135"/>
            </a:xfrm>
            <a:prstGeom prst="flowChartConnector">
              <a:avLst/>
            </a:prstGeom>
            <a:solidFill>
              <a:srgbClr val="2CA02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grpSp>
      <p:pic>
        <p:nvPicPr>
          <p:cNvPr id="104" name="図 103">
            <a:extLst>
              <a:ext uri="{FF2B5EF4-FFF2-40B4-BE49-F238E27FC236}">
                <a16:creationId xmlns:a16="http://schemas.microsoft.com/office/drawing/2014/main" id="{F917D2BC-45D0-44BE-AC76-227A051EC213}"/>
              </a:ext>
            </a:extLst>
          </p:cNvPr>
          <p:cNvPicPr>
            <a:picLocks noChangeAspect="1"/>
          </p:cNvPicPr>
          <p:nvPr/>
        </p:nvPicPr>
        <p:blipFill rotWithShape="1">
          <a:blip r:embed="rId2"/>
          <a:srcRect l="12100"/>
          <a:stretch/>
        </p:blipFill>
        <p:spPr>
          <a:xfrm>
            <a:off x="6759952" y="3096321"/>
            <a:ext cx="2981521" cy="2772879"/>
          </a:xfrm>
          <a:prstGeom prst="rect">
            <a:avLst/>
          </a:prstGeom>
          <a:ln w="28575">
            <a:solidFill>
              <a:schemeClr val="tx1"/>
            </a:solidFill>
          </a:ln>
        </p:spPr>
      </p:pic>
      <p:sp>
        <p:nvSpPr>
          <p:cNvPr id="105" name="テキスト ボックス 104">
            <a:extLst>
              <a:ext uri="{FF2B5EF4-FFF2-40B4-BE49-F238E27FC236}">
                <a16:creationId xmlns:a16="http://schemas.microsoft.com/office/drawing/2014/main" id="{070E22B2-6AF7-6983-6911-60A48FEC31E6}"/>
              </a:ext>
            </a:extLst>
          </p:cNvPr>
          <p:cNvSpPr txBox="1"/>
          <p:nvPr/>
        </p:nvSpPr>
        <p:spPr>
          <a:xfrm>
            <a:off x="3324007" y="2493786"/>
            <a:ext cx="1620957" cy="523220"/>
          </a:xfrm>
          <a:prstGeom prst="rect">
            <a:avLst/>
          </a:prstGeom>
          <a:noFill/>
        </p:spPr>
        <p:txBody>
          <a:bodyPr wrap="none" rtlCol="0">
            <a:spAutoFit/>
          </a:bodyPr>
          <a:lstStyle/>
          <a:p>
            <a:r>
              <a:rPr kumimoji="1" lang="ja-JP" altLang="en-US" sz="2800" dirty="0">
                <a:latin typeface="+mj-ea"/>
                <a:ea typeface="+mj-ea"/>
              </a:rPr>
              <a:t>分類困難</a:t>
            </a:r>
          </a:p>
        </p:txBody>
      </p:sp>
      <p:sp>
        <p:nvSpPr>
          <p:cNvPr id="106" name="テキスト ボックス 105">
            <a:extLst>
              <a:ext uri="{FF2B5EF4-FFF2-40B4-BE49-F238E27FC236}">
                <a16:creationId xmlns:a16="http://schemas.microsoft.com/office/drawing/2014/main" id="{7EBD2723-F7EF-AB40-660C-68BB44B4ADEF}"/>
              </a:ext>
            </a:extLst>
          </p:cNvPr>
          <p:cNvSpPr txBox="1"/>
          <p:nvPr/>
        </p:nvSpPr>
        <p:spPr>
          <a:xfrm>
            <a:off x="7349521" y="2507664"/>
            <a:ext cx="1811104" cy="523220"/>
          </a:xfrm>
          <a:prstGeom prst="rect">
            <a:avLst/>
          </a:prstGeom>
          <a:noFill/>
        </p:spPr>
        <p:txBody>
          <a:bodyPr wrap="square" rtlCol="0">
            <a:spAutoFit/>
          </a:bodyPr>
          <a:lstStyle/>
          <a:p>
            <a:r>
              <a:rPr kumimoji="1" lang="ja-JP" altLang="en-US" sz="2800" dirty="0">
                <a:latin typeface="+mj-ea"/>
                <a:ea typeface="+mj-ea"/>
              </a:rPr>
              <a:t>分類可能</a:t>
            </a:r>
          </a:p>
        </p:txBody>
      </p:sp>
    </p:spTree>
    <p:extLst>
      <p:ext uri="{BB962C8B-B14F-4D97-AF65-F5344CB8AC3E}">
        <p14:creationId xmlns:p14="http://schemas.microsoft.com/office/powerpoint/2010/main" val="3121026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C7CAA-6FD5-4153-817A-F7822E1CB4CF}"/>
              </a:ext>
            </a:extLst>
          </p:cNvPr>
          <p:cNvSpPr>
            <a:spLocks noGrp="1"/>
          </p:cNvSpPr>
          <p:nvPr>
            <p:ph type="title"/>
          </p:nvPr>
        </p:nvSpPr>
        <p:spPr>
          <a:xfrm>
            <a:off x="683623" y="286603"/>
            <a:ext cx="11029406" cy="816983"/>
          </a:xfrm>
        </p:spPr>
        <p:txBody>
          <a:bodyPr>
            <a:normAutofit/>
          </a:bodyPr>
          <a:lstStyle/>
          <a:p>
            <a:r>
              <a:rPr lang="ja-JP" altLang="en-US" sz="3200" dirty="0"/>
              <a:t>実験２：分類タスクに対応したオートエンコーダによる特徴抽出</a:t>
            </a:r>
            <a:endParaRPr kumimoji="1" lang="ja-JP" altLang="en-US" sz="3200" dirty="0"/>
          </a:p>
        </p:txBody>
      </p:sp>
      <p:sp>
        <p:nvSpPr>
          <p:cNvPr id="4" name="スライド番号プレースホルダー 3">
            <a:extLst>
              <a:ext uri="{FF2B5EF4-FFF2-40B4-BE49-F238E27FC236}">
                <a16:creationId xmlns:a16="http://schemas.microsoft.com/office/drawing/2014/main" id="{A0FAB964-0E74-419C-99AA-0754B0B0AC8F}"/>
              </a:ext>
            </a:extLst>
          </p:cNvPr>
          <p:cNvSpPr>
            <a:spLocks noGrp="1"/>
          </p:cNvSpPr>
          <p:nvPr>
            <p:ph type="sldNum" sz="quarter" idx="12"/>
          </p:nvPr>
        </p:nvSpPr>
        <p:spPr/>
        <p:txBody>
          <a:bodyPr/>
          <a:lstStyle/>
          <a:p>
            <a:fld id="{67B4CE29-6554-4A3D-AFF4-5BC7E77D0C2D}" type="slidenum">
              <a:rPr kumimoji="1" lang="ja-JP" altLang="en-US" smtClean="0"/>
              <a:t>65</a:t>
            </a:fld>
            <a:endParaRPr kumimoji="1" lang="ja-JP" altLang="en-US"/>
          </a:p>
        </p:txBody>
      </p:sp>
      <p:sp>
        <p:nvSpPr>
          <p:cNvPr id="3" name="コンテンツ プレースホルダー 2">
            <a:extLst>
              <a:ext uri="{FF2B5EF4-FFF2-40B4-BE49-F238E27FC236}">
                <a16:creationId xmlns:a16="http://schemas.microsoft.com/office/drawing/2014/main" id="{727BF160-D6B5-63A3-A89D-93354ECF4970}"/>
              </a:ext>
            </a:extLst>
          </p:cNvPr>
          <p:cNvSpPr>
            <a:spLocks noGrp="1"/>
          </p:cNvSpPr>
          <p:nvPr>
            <p:ph idx="1"/>
          </p:nvPr>
        </p:nvSpPr>
        <p:spPr>
          <a:xfrm>
            <a:off x="1097280" y="1229273"/>
            <a:ext cx="10058400" cy="4923661"/>
          </a:xfrm>
        </p:spPr>
        <p:txBody>
          <a:bodyPr>
            <a:normAutofit/>
          </a:bodyPr>
          <a:lstStyle/>
          <a:p>
            <a:pPr>
              <a:buFont typeface="Wingdings" panose="05000000000000000000" pitchFamily="2" charset="2"/>
              <a:buChar char="Ø"/>
            </a:pPr>
            <a:r>
              <a:rPr kumimoji="1" lang="ja-JP" altLang="en-US" sz="2800" b="1" u="sng" dirty="0"/>
              <a:t>目的：潜在空間上のデータを分類しやすい特徴ベクトルにする</a:t>
            </a:r>
            <a:endParaRPr kumimoji="1" lang="en-US" altLang="ja-JP" sz="2800" b="1" u="sng" dirty="0"/>
          </a:p>
          <a:p>
            <a:pPr lvl="1">
              <a:buFont typeface="Wingdings" panose="05000000000000000000" pitchFamily="2" charset="2"/>
              <a:buChar char="Ø"/>
            </a:pPr>
            <a:r>
              <a:rPr kumimoji="1" lang="ja-JP" altLang="en-US" sz="2400" dirty="0"/>
              <a:t>画像特徴ベクトルをクラスタリングできる形</a:t>
            </a:r>
            <a:r>
              <a:rPr kumimoji="1" lang="en-US" altLang="ja-JP" sz="2400" dirty="0"/>
              <a:t>(</a:t>
            </a:r>
            <a:r>
              <a:rPr kumimoji="1" lang="ja-JP" altLang="en-US" sz="2400" dirty="0"/>
              <a:t>初期値</a:t>
            </a:r>
            <a:r>
              <a:rPr kumimoji="1" lang="en-US" altLang="ja-JP" sz="2400" dirty="0"/>
              <a:t>)</a:t>
            </a:r>
            <a:r>
              <a:rPr kumimoji="1" lang="ja-JP" altLang="en-US" sz="2400" dirty="0"/>
              <a:t>にしなければならない為</a:t>
            </a:r>
            <a:endParaRPr kumimoji="1" lang="en-US" altLang="ja-JP" sz="2400" dirty="0"/>
          </a:p>
          <a:p>
            <a:pPr>
              <a:buFont typeface="Wingdings" panose="05000000000000000000" pitchFamily="2" charset="2"/>
              <a:buChar char="Ø"/>
            </a:pPr>
            <a:r>
              <a:rPr lang="ja-JP" altLang="en-US" sz="2800" dirty="0"/>
              <a:t>使用するモデル：オートエンコーダ</a:t>
            </a:r>
            <a:endParaRPr lang="en-US" altLang="ja-JP" sz="2800" dirty="0"/>
          </a:p>
          <a:p>
            <a:pPr>
              <a:buFont typeface="Wingdings" panose="05000000000000000000" pitchFamily="2" charset="2"/>
              <a:buChar char="Ø"/>
            </a:pPr>
            <a:r>
              <a:rPr kumimoji="1" lang="ja-JP" altLang="en-US" sz="2800" dirty="0"/>
              <a:t>抽出する画像特徴ベクトルのサイズ：</a:t>
            </a:r>
            <a:r>
              <a:rPr kumimoji="1" lang="en-US" altLang="ja-JP" sz="2800" dirty="0"/>
              <a:t>100</a:t>
            </a:r>
            <a:r>
              <a:rPr lang="ja-JP" altLang="en-US" sz="2800" dirty="0"/>
              <a:t>次元</a:t>
            </a:r>
            <a:endParaRPr kumimoji="1" lang="en-US" altLang="ja-JP" sz="2800" dirty="0"/>
          </a:p>
          <a:p>
            <a:pPr>
              <a:buFont typeface="Wingdings" panose="05000000000000000000" pitchFamily="2" charset="2"/>
              <a:buChar char="Ø"/>
            </a:pPr>
            <a:r>
              <a:rPr lang="ja-JP" altLang="en-US" sz="2800" dirty="0"/>
              <a:t>データ数：</a:t>
            </a:r>
            <a:r>
              <a:rPr lang="en-US" altLang="ja-JP" sz="2800" dirty="0"/>
              <a:t>576</a:t>
            </a:r>
            <a:r>
              <a:rPr lang="ja-JP" altLang="en-US" sz="2800" dirty="0"/>
              <a:t>枚（学習データ：</a:t>
            </a:r>
            <a:r>
              <a:rPr lang="en-US" altLang="ja-JP" sz="2800" dirty="0"/>
              <a:t>460 , </a:t>
            </a:r>
            <a:r>
              <a:rPr lang="ja-JP" altLang="en-US" sz="2800" dirty="0"/>
              <a:t>テストデータ：</a:t>
            </a:r>
            <a:r>
              <a:rPr lang="en-US" altLang="ja-JP" sz="2800" dirty="0"/>
              <a:t>116</a:t>
            </a:r>
            <a:r>
              <a:rPr lang="ja-JP" altLang="en-US" sz="2800" dirty="0"/>
              <a:t>）</a:t>
            </a:r>
            <a:endParaRPr lang="en-US" altLang="ja-JP" sz="2800" dirty="0"/>
          </a:p>
          <a:p>
            <a:pPr>
              <a:buFont typeface="Wingdings" panose="05000000000000000000" pitchFamily="2" charset="2"/>
              <a:buChar char="Ø"/>
            </a:pPr>
            <a:r>
              <a:rPr lang="ja-JP" altLang="en-US" sz="2800" dirty="0"/>
              <a:t>データのクラス数：４クラス</a:t>
            </a:r>
            <a:endParaRPr lang="en-US" altLang="ja-JP" sz="2800" dirty="0"/>
          </a:p>
          <a:p>
            <a:pPr>
              <a:buFont typeface="Wingdings" panose="05000000000000000000" pitchFamily="2" charset="2"/>
              <a:buChar char="Ø"/>
            </a:pPr>
            <a:endParaRPr lang="en-US" altLang="ja-JP" sz="2800" dirty="0"/>
          </a:p>
          <a:p>
            <a:pPr>
              <a:buFont typeface="Wingdings" panose="05000000000000000000" pitchFamily="2" charset="2"/>
              <a:buChar char="Ø"/>
            </a:pPr>
            <a:r>
              <a:rPr lang="ja-JP" altLang="en-US" sz="2800" dirty="0"/>
              <a:t>結果：</a:t>
            </a:r>
            <a:endParaRPr lang="en-US" altLang="ja-JP" sz="2800" dirty="0"/>
          </a:p>
        </p:txBody>
      </p:sp>
    </p:spTree>
    <p:extLst>
      <p:ext uri="{BB962C8B-B14F-4D97-AF65-F5344CB8AC3E}">
        <p14:creationId xmlns:p14="http://schemas.microsoft.com/office/powerpoint/2010/main" val="2291509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64E5FA-522A-43CA-9FFE-A1E5B6C6D6C4}"/>
              </a:ext>
            </a:extLst>
          </p:cNvPr>
          <p:cNvSpPr>
            <a:spLocks noGrp="1"/>
          </p:cNvSpPr>
          <p:nvPr>
            <p:ph type="title"/>
          </p:nvPr>
        </p:nvSpPr>
        <p:spPr>
          <a:xfrm>
            <a:off x="741790" y="296574"/>
            <a:ext cx="10708420" cy="816983"/>
          </a:xfrm>
        </p:spPr>
        <p:txBody>
          <a:bodyPr>
            <a:noAutofit/>
          </a:bodyPr>
          <a:lstStyle/>
          <a:p>
            <a:pPr algn="ctr"/>
            <a:r>
              <a:rPr lang="ja-JP" altLang="en-US" sz="4000" dirty="0"/>
              <a:t>実験４：自然画像を用いた</a:t>
            </a:r>
            <a:r>
              <a:rPr lang="en-US" altLang="ja-JP" sz="4000" dirty="0"/>
              <a:t>ML</a:t>
            </a:r>
            <a:r>
              <a:rPr lang="ja-JP" altLang="en-US" sz="4000" dirty="0"/>
              <a:t>による初期値の改善</a:t>
            </a:r>
            <a:endParaRPr kumimoji="1" lang="ja-JP" altLang="en-US" sz="4000" dirty="0"/>
          </a:p>
        </p:txBody>
      </p:sp>
      <p:sp>
        <p:nvSpPr>
          <p:cNvPr id="3" name="コンテンツ プレースホルダー 2">
            <a:extLst>
              <a:ext uri="{FF2B5EF4-FFF2-40B4-BE49-F238E27FC236}">
                <a16:creationId xmlns:a16="http://schemas.microsoft.com/office/drawing/2014/main" id="{5DBC45C6-BFA2-45B7-BCCD-6E2BD424933A}"/>
              </a:ext>
            </a:extLst>
          </p:cNvPr>
          <p:cNvSpPr>
            <a:spLocks noGrp="1"/>
          </p:cNvSpPr>
          <p:nvPr>
            <p:ph idx="1"/>
          </p:nvPr>
        </p:nvSpPr>
        <p:spPr/>
        <p:txBody>
          <a:bodyPr/>
          <a:lstStyle/>
          <a:p>
            <a:r>
              <a:rPr kumimoji="1" lang="ja-JP" altLang="en-US" dirty="0"/>
              <a:t>＊メトリックラーニング</a:t>
            </a:r>
            <a:r>
              <a:rPr lang="ja-JP" altLang="en-US" dirty="0"/>
              <a:t>なしの場合も追加する</a:t>
            </a:r>
            <a:endParaRPr lang="en-US" altLang="ja-JP" dirty="0"/>
          </a:p>
          <a:p>
            <a:pPr marL="358775" indent="-358775">
              <a:lnSpc>
                <a:spcPct val="100000"/>
              </a:lnSpc>
              <a:buFont typeface="Wingdings" panose="05000000000000000000" pitchFamily="2" charset="2"/>
              <a:buChar char="Ø"/>
            </a:pPr>
            <a:r>
              <a:rPr kumimoji="1" lang="ja-JP" altLang="en-US" sz="2800" b="1" u="sng" dirty="0"/>
              <a:t>実験目的：入力を画像と</a:t>
            </a:r>
            <a:r>
              <a:rPr lang="ja-JP" altLang="en-US" sz="2800" b="1" u="sng" dirty="0"/>
              <a:t>特徴ベクトルと変えたときに違いがどのようにあるのかを確認する</a:t>
            </a:r>
            <a:endParaRPr lang="en-US" altLang="ja-JP" sz="2800" b="1" u="sng" dirty="0"/>
          </a:p>
          <a:p>
            <a:pPr marL="358775" indent="-358775">
              <a:lnSpc>
                <a:spcPct val="100000"/>
              </a:lnSpc>
              <a:buFont typeface="Wingdings" panose="05000000000000000000" pitchFamily="2" charset="2"/>
              <a:buChar char="Ø"/>
            </a:pPr>
            <a:r>
              <a:rPr lang="ja-JP" altLang="en-US" sz="2400" b="1" u="sng" dirty="0"/>
              <a:t>＊入力を画像にした場合は未実験</a:t>
            </a:r>
            <a:endParaRPr lang="en-US" altLang="ja-JP" sz="2400" b="1" u="sng" dirty="0"/>
          </a:p>
          <a:p>
            <a:pPr marL="358775" indent="-358775">
              <a:lnSpc>
                <a:spcPct val="100000"/>
              </a:lnSpc>
              <a:buFont typeface="Wingdings" panose="05000000000000000000" pitchFamily="2" charset="2"/>
              <a:buChar char="Ø"/>
            </a:pPr>
            <a:r>
              <a:rPr lang="ja-JP" altLang="en-US" sz="2800" b="1" u="sng" dirty="0"/>
              <a:t>結果</a:t>
            </a:r>
            <a:r>
              <a:rPr kumimoji="1" lang="ja-JP" altLang="en-US" sz="2800" b="1" u="sng" dirty="0"/>
              <a:t>：</a:t>
            </a:r>
            <a:r>
              <a:rPr kumimoji="1" lang="ja-JP" altLang="en-US" sz="2800" b="1" u="sng" dirty="0">
                <a:solidFill>
                  <a:srgbClr val="C00000"/>
                </a:solidFill>
              </a:rPr>
              <a:t>集計中</a:t>
            </a:r>
            <a:endParaRPr kumimoji="1" lang="en-US" altLang="ja-JP" sz="2800" b="1" u="sng" dirty="0">
              <a:solidFill>
                <a:srgbClr val="C00000"/>
              </a:solidFill>
            </a:endParaRPr>
          </a:p>
          <a:p>
            <a:pPr marL="358775" indent="-358775">
              <a:lnSpc>
                <a:spcPct val="100000"/>
              </a:lnSpc>
              <a:buFont typeface="Wingdings" panose="05000000000000000000" pitchFamily="2" charset="2"/>
              <a:buChar char="Ø"/>
            </a:pPr>
            <a:endParaRPr kumimoji="1" lang="en-US" altLang="ja-JP" sz="2800" b="1" u="sng" dirty="0">
              <a:solidFill>
                <a:srgbClr val="C00000"/>
              </a:solidFill>
            </a:endParaRPr>
          </a:p>
          <a:p>
            <a:pPr marL="358775" indent="-358775">
              <a:buFont typeface="Wingdings" panose="05000000000000000000" pitchFamily="2" charset="2"/>
              <a:buChar char="Ø"/>
            </a:pPr>
            <a:r>
              <a:rPr kumimoji="1" lang="ja-JP" altLang="en-US" sz="2800" dirty="0"/>
              <a:t>モデル：オートエンコーダ，</a:t>
            </a:r>
            <a:r>
              <a:rPr lang="ja-JP" altLang="en-US" sz="2800" dirty="0"/>
              <a:t>メトリックラーニング</a:t>
            </a:r>
            <a:endParaRPr lang="en-US" altLang="ja-JP" sz="2800" dirty="0"/>
          </a:p>
          <a:p>
            <a:pPr marL="358775" indent="-358775">
              <a:buFont typeface="Wingdings" panose="05000000000000000000" pitchFamily="2" charset="2"/>
              <a:buChar char="Ø"/>
            </a:pPr>
            <a:r>
              <a:rPr kumimoji="1" lang="ja-JP" altLang="en-US" sz="2800" dirty="0"/>
              <a:t>データセット：</a:t>
            </a:r>
            <a:r>
              <a:rPr kumimoji="1" lang="ja-JP" altLang="en-US" sz="2800" dirty="0">
                <a:solidFill>
                  <a:srgbClr val="FF0000"/>
                </a:solidFill>
              </a:rPr>
              <a:t>自然画像</a:t>
            </a:r>
            <a:endParaRPr kumimoji="1" lang="en-US" altLang="ja-JP" sz="2800" dirty="0">
              <a:solidFill>
                <a:srgbClr val="FF0000"/>
              </a:solidFill>
            </a:endParaRPr>
          </a:p>
          <a:p>
            <a:pPr marL="358775" indent="-358775">
              <a:buFont typeface="Wingdings" panose="05000000000000000000" pitchFamily="2" charset="2"/>
              <a:buChar char="Ø"/>
            </a:pPr>
            <a:endParaRPr kumimoji="1" lang="en-US" altLang="ja-JP" sz="2800" dirty="0">
              <a:solidFill>
                <a:srgbClr val="FF0000"/>
              </a:solidFill>
            </a:endParaRPr>
          </a:p>
          <a:p>
            <a:pPr marL="358775" indent="-358775">
              <a:buFont typeface="Wingdings" panose="05000000000000000000" pitchFamily="2" charset="2"/>
              <a:buChar char="Ø"/>
            </a:pPr>
            <a:endParaRPr kumimoji="1" lang="en-US" altLang="ja-JP" sz="2800" dirty="0"/>
          </a:p>
        </p:txBody>
      </p:sp>
      <p:sp>
        <p:nvSpPr>
          <p:cNvPr id="4" name="スライド番号プレースホルダー 3">
            <a:extLst>
              <a:ext uri="{FF2B5EF4-FFF2-40B4-BE49-F238E27FC236}">
                <a16:creationId xmlns:a16="http://schemas.microsoft.com/office/drawing/2014/main" id="{DD76AA62-1C70-4300-BB2B-47CCFE77BE75}"/>
              </a:ext>
            </a:extLst>
          </p:cNvPr>
          <p:cNvSpPr>
            <a:spLocks noGrp="1"/>
          </p:cNvSpPr>
          <p:nvPr>
            <p:ph type="sldNum" sz="quarter" idx="12"/>
          </p:nvPr>
        </p:nvSpPr>
        <p:spPr/>
        <p:txBody>
          <a:bodyPr/>
          <a:lstStyle/>
          <a:p>
            <a:fld id="{67B4CE29-6554-4A3D-AFF4-5BC7E77D0C2D}" type="slidenum">
              <a:rPr kumimoji="1" lang="ja-JP" altLang="en-US" smtClean="0"/>
              <a:t>66</a:t>
            </a:fld>
            <a:endParaRPr kumimoji="1" lang="ja-JP" altLang="en-US"/>
          </a:p>
        </p:txBody>
      </p:sp>
    </p:spTree>
    <p:extLst>
      <p:ext uri="{BB962C8B-B14F-4D97-AF65-F5344CB8AC3E}">
        <p14:creationId xmlns:p14="http://schemas.microsoft.com/office/powerpoint/2010/main" val="832759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9E9FB-50E7-D1D0-2F91-B857A85F7CFC}"/>
              </a:ext>
            </a:extLst>
          </p:cNvPr>
          <p:cNvSpPr>
            <a:spLocks noGrp="1"/>
          </p:cNvSpPr>
          <p:nvPr>
            <p:ph type="title"/>
          </p:nvPr>
        </p:nvSpPr>
        <p:spPr/>
        <p:txBody>
          <a:bodyPr/>
          <a:lstStyle/>
          <a:p>
            <a:r>
              <a:rPr lang="ja-JP" altLang="en-US" sz="4800" dirty="0"/>
              <a:t>実験４：分類予測結果</a:t>
            </a:r>
            <a:endParaRPr kumimoji="1" lang="ja-JP" altLang="en-US" dirty="0">
              <a:solidFill>
                <a:srgbClr val="C00000"/>
              </a:solidFill>
            </a:endParaRPr>
          </a:p>
        </p:txBody>
      </p:sp>
      <p:graphicFrame>
        <p:nvGraphicFramePr>
          <p:cNvPr id="5" name="コンテンツ プレースホルダー 4">
            <a:extLst>
              <a:ext uri="{FF2B5EF4-FFF2-40B4-BE49-F238E27FC236}">
                <a16:creationId xmlns:a16="http://schemas.microsoft.com/office/drawing/2014/main" id="{FE4768EC-0102-0DB5-A2F5-E94A7FCAE650}"/>
              </a:ext>
            </a:extLst>
          </p:cNvPr>
          <p:cNvGraphicFramePr>
            <a:graphicFrameLocks noGrp="1"/>
          </p:cNvGraphicFramePr>
          <p:nvPr>
            <p:ph idx="1"/>
            <p:extLst>
              <p:ext uri="{D42A27DB-BD31-4B8C-83A1-F6EECF244321}">
                <p14:modId xmlns:p14="http://schemas.microsoft.com/office/powerpoint/2010/main" val="3909307900"/>
              </p:ext>
            </p:extLst>
          </p:nvPr>
        </p:nvGraphicFramePr>
        <p:xfrm>
          <a:off x="648393" y="1228725"/>
          <a:ext cx="11039302" cy="503907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690167839"/>
                    </a:ext>
                  </a:extLst>
                </a:gridCol>
                <a:gridCol w="4937760">
                  <a:extLst>
                    <a:ext uri="{9D8B030D-6E8A-4147-A177-3AD203B41FA5}">
                      <a16:colId xmlns:a16="http://schemas.microsoft.com/office/drawing/2014/main" val="1854576933"/>
                    </a:ext>
                  </a:extLst>
                </a:gridCol>
                <a:gridCol w="5004262">
                  <a:extLst>
                    <a:ext uri="{9D8B030D-6E8A-4147-A177-3AD203B41FA5}">
                      <a16:colId xmlns:a16="http://schemas.microsoft.com/office/drawing/2014/main" val="2076694341"/>
                    </a:ext>
                  </a:extLst>
                </a:gridCol>
              </a:tblGrid>
              <a:tr h="536330">
                <a:tc>
                  <a:txBody>
                    <a:bodyPr/>
                    <a:lstStyle/>
                    <a:p>
                      <a:pPr algn="ctr"/>
                      <a:r>
                        <a:rPr kumimoji="1" lang="ja-JP" altLang="en-US" sz="2400" dirty="0"/>
                        <a:t>ラベル</a:t>
                      </a:r>
                      <a:endParaRPr kumimoji="1" lang="en-US" altLang="ja-JP" sz="2400" dirty="0"/>
                    </a:p>
                  </a:txBody>
                  <a:tcPr/>
                </a:tc>
                <a:tc>
                  <a:txBody>
                    <a:bodyPr/>
                    <a:lstStyle/>
                    <a:p>
                      <a:pPr algn="ctr"/>
                      <a:r>
                        <a:rPr kumimoji="1" lang="ja-JP" altLang="en-US" sz="2400" dirty="0"/>
                        <a:t>正解データ</a:t>
                      </a:r>
                    </a:p>
                  </a:txBody>
                  <a:tcPr/>
                </a:tc>
                <a:tc>
                  <a:txBody>
                    <a:bodyPr/>
                    <a:lstStyle/>
                    <a:p>
                      <a:pPr algn="ctr"/>
                      <a:r>
                        <a:rPr kumimoji="1" lang="ja-JP" altLang="en-US" sz="2400" dirty="0"/>
                        <a:t>不正解データ</a:t>
                      </a:r>
                    </a:p>
                  </a:txBody>
                  <a:tcPr/>
                </a:tc>
                <a:extLst>
                  <a:ext uri="{0D108BD9-81ED-4DB2-BD59-A6C34878D82A}">
                    <a16:rowId xmlns:a16="http://schemas.microsoft.com/office/drawing/2014/main" val="1125078559"/>
                  </a:ext>
                </a:extLst>
              </a:tr>
              <a:tr h="1125685">
                <a:tc>
                  <a:txBody>
                    <a:bodyPr/>
                    <a:lstStyle/>
                    <a:p>
                      <a:pPr algn="ctr"/>
                      <a:r>
                        <a:rPr kumimoji="1" lang="ja-JP" altLang="en-US" sz="2400" dirty="0"/>
                        <a:t>川</a:t>
                      </a:r>
                      <a:endParaRPr kumimoji="1" lang="en-US" altLang="ja-JP" sz="2400" dirty="0"/>
                    </a:p>
                    <a:p>
                      <a:pPr algn="ctr"/>
                      <a:r>
                        <a:rPr kumimoji="1" lang="ja-JP" altLang="en-US" sz="2400" dirty="0"/>
                        <a:t>海</a:t>
                      </a:r>
                    </a:p>
                  </a:txBody>
                  <a:tcPr/>
                </a:tc>
                <a:tc>
                  <a:txBody>
                    <a:bodyPr/>
                    <a:lstStyle/>
                    <a:p>
                      <a:pPr algn="ctr"/>
                      <a:endParaRPr kumimoji="1" lang="ja-JP" altLang="en-US" sz="2400" dirty="0"/>
                    </a:p>
                  </a:txBody>
                  <a:tcPr/>
                </a:tc>
                <a:tc>
                  <a:txBody>
                    <a:bodyPr/>
                    <a:lstStyle/>
                    <a:p>
                      <a:pPr algn="ctr"/>
                      <a:endParaRPr kumimoji="1" lang="ja-JP" altLang="en-US" sz="2400"/>
                    </a:p>
                  </a:txBody>
                  <a:tcPr/>
                </a:tc>
                <a:extLst>
                  <a:ext uri="{0D108BD9-81ED-4DB2-BD59-A6C34878D82A}">
                    <a16:rowId xmlns:a16="http://schemas.microsoft.com/office/drawing/2014/main" val="1029894609"/>
                  </a:ext>
                </a:extLst>
              </a:tr>
              <a:tr h="1125685">
                <a:tc>
                  <a:txBody>
                    <a:bodyPr/>
                    <a:lstStyle/>
                    <a:p>
                      <a:pPr algn="ctr"/>
                      <a:r>
                        <a:rPr kumimoji="1" lang="ja-JP" altLang="en-US" sz="2400" dirty="0"/>
                        <a:t>森</a:t>
                      </a:r>
                    </a:p>
                  </a:txBody>
                  <a:tcPr/>
                </a:tc>
                <a:tc>
                  <a:txBody>
                    <a:bodyPr/>
                    <a:lstStyle/>
                    <a:p>
                      <a:pPr algn="ctr"/>
                      <a:endParaRPr kumimoji="1" lang="ja-JP" altLang="en-US" sz="2400" dirty="0"/>
                    </a:p>
                  </a:txBody>
                  <a:tcPr/>
                </a:tc>
                <a:tc>
                  <a:txBody>
                    <a:bodyPr/>
                    <a:lstStyle/>
                    <a:p>
                      <a:pPr algn="ctr"/>
                      <a:endParaRPr kumimoji="1" lang="ja-JP" altLang="en-US" sz="2400" dirty="0"/>
                    </a:p>
                  </a:txBody>
                  <a:tcPr/>
                </a:tc>
                <a:extLst>
                  <a:ext uri="{0D108BD9-81ED-4DB2-BD59-A6C34878D82A}">
                    <a16:rowId xmlns:a16="http://schemas.microsoft.com/office/drawing/2014/main" val="2438097184"/>
                  </a:ext>
                </a:extLst>
              </a:tr>
              <a:tr h="1125685">
                <a:tc>
                  <a:txBody>
                    <a:bodyPr/>
                    <a:lstStyle/>
                    <a:p>
                      <a:pPr algn="ctr"/>
                      <a:r>
                        <a:rPr kumimoji="1" lang="ja-JP" altLang="en-US" sz="2400" dirty="0"/>
                        <a:t>畑</a:t>
                      </a:r>
                    </a:p>
                  </a:txBody>
                  <a:tcPr/>
                </a:tc>
                <a:tc>
                  <a:txBody>
                    <a:bodyPr/>
                    <a:lstStyle/>
                    <a:p>
                      <a:pPr algn="ctr"/>
                      <a:endParaRPr kumimoji="1" lang="ja-JP" altLang="en-US" sz="2400" dirty="0"/>
                    </a:p>
                  </a:txBody>
                  <a:tcPr/>
                </a:tc>
                <a:tc>
                  <a:txBody>
                    <a:bodyPr/>
                    <a:lstStyle/>
                    <a:p>
                      <a:pPr algn="ctr"/>
                      <a:endParaRPr kumimoji="1" lang="ja-JP" altLang="en-US" sz="2400" dirty="0"/>
                    </a:p>
                  </a:txBody>
                  <a:tcPr/>
                </a:tc>
                <a:extLst>
                  <a:ext uri="{0D108BD9-81ED-4DB2-BD59-A6C34878D82A}">
                    <a16:rowId xmlns:a16="http://schemas.microsoft.com/office/drawing/2014/main" val="1277976256"/>
                  </a:ext>
                </a:extLst>
              </a:tr>
              <a:tr h="1125685">
                <a:tc>
                  <a:txBody>
                    <a:bodyPr/>
                    <a:lstStyle/>
                    <a:p>
                      <a:pPr algn="ctr"/>
                      <a:r>
                        <a:rPr kumimoji="1" lang="ja-JP" altLang="en-US" sz="2400" dirty="0"/>
                        <a:t>住宅地</a:t>
                      </a:r>
                    </a:p>
                  </a:txBody>
                  <a:tcPr/>
                </a:tc>
                <a:tc>
                  <a:txBody>
                    <a:bodyPr/>
                    <a:lstStyle/>
                    <a:p>
                      <a:pPr algn="ctr"/>
                      <a:endParaRPr kumimoji="1" lang="ja-JP" altLang="en-US" sz="2400" dirty="0"/>
                    </a:p>
                  </a:txBody>
                  <a:tcPr/>
                </a:tc>
                <a:tc>
                  <a:txBody>
                    <a:bodyPr/>
                    <a:lstStyle/>
                    <a:p>
                      <a:pPr algn="ctr"/>
                      <a:endParaRPr kumimoji="1" lang="ja-JP" altLang="en-US" sz="2400" dirty="0"/>
                    </a:p>
                  </a:txBody>
                  <a:tcPr/>
                </a:tc>
                <a:extLst>
                  <a:ext uri="{0D108BD9-81ED-4DB2-BD59-A6C34878D82A}">
                    <a16:rowId xmlns:a16="http://schemas.microsoft.com/office/drawing/2014/main" val="1763693843"/>
                  </a:ext>
                </a:extLst>
              </a:tr>
            </a:tbl>
          </a:graphicData>
        </a:graphic>
      </p:graphicFrame>
      <p:sp>
        <p:nvSpPr>
          <p:cNvPr id="4" name="スライド番号プレースホルダー 3">
            <a:extLst>
              <a:ext uri="{FF2B5EF4-FFF2-40B4-BE49-F238E27FC236}">
                <a16:creationId xmlns:a16="http://schemas.microsoft.com/office/drawing/2014/main" id="{CE9FDF69-4643-8C96-1BC3-31D219FA604F}"/>
              </a:ext>
            </a:extLst>
          </p:cNvPr>
          <p:cNvSpPr>
            <a:spLocks noGrp="1"/>
          </p:cNvSpPr>
          <p:nvPr>
            <p:ph type="sldNum" sz="quarter" idx="12"/>
          </p:nvPr>
        </p:nvSpPr>
        <p:spPr/>
        <p:txBody>
          <a:bodyPr/>
          <a:lstStyle/>
          <a:p>
            <a:fld id="{67B4CE29-6554-4A3D-AFF4-5BC7E77D0C2D}" type="slidenum">
              <a:rPr kumimoji="1" lang="ja-JP" altLang="en-US" smtClean="0"/>
              <a:t>67</a:t>
            </a:fld>
            <a:endParaRPr kumimoji="1" lang="ja-JP" altLang="en-US"/>
          </a:p>
        </p:txBody>
      </p:sp>
      <p:pic>
        <p:nvPicPr>
          <p:cNvPr id="11" name="図 10" descr="夜空の星と文字の加工写真&#10;&#10;自動的に生成された説明">
            <a:extLst>
              <a:ext uri="{FF2B5EF4-FFF2-40B4-BE49-F238E27FC236}">
                <a16:creationId xmlns:a16="http://schemas.microsoft.com/office/drawing/2014/main" id="{C4F6028D-C04C-ECC8-2FE7-DA46F28D7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206" y="1855124"/>
            <a:ext cx="964277" cy="964277"/>
          </a:xfrm>
          <a:prstGeom prst="rect">
            <a:avLst/>
          </a:prstGeom>
        </p:spPr>
      </p:pic>
      <p:pic>
        <p:nvPicPr>
          <p:cNvPr id="13" name="図 12" descr="花 が含まれている画像&#10;&#10;自動的に生成された説明">
            <a:extLst>
              <a:ext uri="{FF2B5EF4-FFF2-40B4-BE49-F238E27FC236}">
                <a16:creationId xmlns:a16="http://schemas.microsoft.com/office/drawing/2014/main" id="{4A74AF94-A790-5BF4-353C-EE5758CF9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302" y="1855124"/>
            <a:ext cx="964276" cy="964276"/>
          </a:xfrm>
          <a:prstGeom prst="rect">
            <a:avLst/>
          </a:prstGeom>
        </p:spPr>
      </p:pic>
      <p:pic>
        <p:nvPicPr>
          <p:cNvPr id="15" name="図 14" descr="屋内, 食品, ケーキ, 作品 が含まれている画像&#10;&#10;自動的に生成された説明">
            <a:extLst>
              <a:ext uri="{FF2B5EF4-FFF2-40B4-BE49-F238E27FC236}">
                <a16:creationId xmlns:a16="http://schemas.microsoft.com/office/drawing/2014/main" id="{22F6D9FC-322D-ED4D-EFEB-57BB69E4C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769" y="1855120"/>
            <a:ext cx="964279" cy="964279"/>
          </a:xfrm>
          <a:prstGeom prst="rect">
            <a:avLst/>
          </a:prstGeom>
        </p:spPr>
      </p:pic>
      <p:pic>
        <p:nvPicPr>
          <p:cNvPr id="21" name="図 20" descr="文字の書かれた紙&#10;&#10;中程度の精度で自動的に生成された説明">
            <a:extLst>
              <a:ext uri="{FF2B5EF4-FFF2-40B4-BE49-F238E27FC236}">
                <a16:creationId xmlns:a16="http://schemas.microsoft.com/office/drawing/2014/main" id="{0DF2730B-98C6-2363-8AD3-DF7AD4BE7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6487" y="1855122"/>
            <a:ext cx="964278" cy="964278"/>
          </a:xfrm>
          <a:prstGeom prst="rect">
            <a:avLst/>
          </a:prstGeom>
        </p:spPr>
      </p:pic>
      <p:pic>
        <p:nvPicPr>
          <p:cNvPr id="23" name="図 22" descr="岩, 座る, 大きい, グリーン が含まれている画像&#10;&#10;自動的に生成された説明">
            <a:extLst>
              <a:ext uri="{FF2B5EF4-FFF2-40B4-BE49-F238E27FC236}">
                <a16:creationId xmlns:a16="http://schemas.microsoft.com/office/drawing/2014/main" id="{97C0707F-1F5D-C9D9-E483-06EFA4AD0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0210" y="1868975"/>
            <a:ext cx="950421" cy="950421"/>
          </a:xfrm>
          <a:prstGeom prst="rect">
            <a:avLst/>
          </a:prstGeom>
        </p:spPr>
      </p:pic>
      <p:pic>
        <p:nvPicPr>
          <p:cNvPr id="25" name="図 24" descr="草, 屋外, フィールド, 立つ が含まれている画像&#10;&#10;自動的に生成された説明">
            <a:extLst>
              <a:ext uri="{FF2B5EF4-FFF2-40B4-BE49-F238E27FC236}">
                <a16:creationId xmlns:a16="http://schemas.microsoft.com/office/drawing/2014/main" id="{F06A6250-3A36-B3E2-A126-DF0652FE70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0037" y="1868976"/>
            <a:ext cx="950421" cy="950421"/>
          </a:xfrm>
          <a:prstGeom prst="rect">
            <a:avLst/>
          </a:prstGeom>
        </p:spPr>
      </p:pic>
      <p:pic>
        <p:nvPicPr>
          <p:cNvPr id="27" name="図 26" descr="屋内, 建物, テーブル, 座る が含まれている画像&#10;&#10;自動的に生成された説明">
            <a:extLst>
              <a:ext uri="{FF2B5EF4-FFF2-40B4-BE49-F238E27FC236}">
                <a16:creationId xmlns:a16="http://schemas.microsoft.com/office/drawing/2014/main" id="{0FF7FF05-D6E4-F806-9A46-836409728C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005" y="1855118"/>
            <a:ext cx="964280" cy="964280"/>
          </a:xfrm>
          <a:prstGeom prst="rect">
            <a:avLst/>
          </a:prstGeom>
        </p:spPr>
      </p:pic>
      <p:pic>
        <p:nvPicPr>
          <p:cNvPr id="29" name="図 28" descr="電子機器, 回路 が含まれている画像&#10;&#10;自動的に生成された説明">
            <a:extLst>
              <a:ext uri="{FF2B5EF4-FFF2-40B4-BE49-F238E27FC236}">
                <a16:creationId xmlns:a16="http://schemas.microsoft.com/office/drawing/2014/main" id="{B550109B-8C6E-8B40-919A-56AED80270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1977" y="1855119"/>
            <a:ext cx="964279" cy="964279"/>
          </a:xfrm>
          <a:prstGeom prst="rect">
            <a:avLst/>
          </a:prstGeom>
        </p:spPr>
      </p:pic>
      <p:pic>
        <p:nvPicPr>
          <p:cNvPr id="31" name="図 30" descr="草, フィールド, 魚, グリーン が含まれている画像&#10;&#10;自動的に生成された説明">
            <a:extLst>
              <a:ext uri="{FF2B5EF4-FFF2-40B4-BE49-F238E27FC236}">
                <a16:creationId xmlns:a16="http://schemas.microsoft.com/office/drawing/2014/main" id="{87A20452-8461-E78E-69BE-5D735B116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3769" y="2969717"/>
            <a:ext cx="964280" cy="964280"/>
          </a:xfrm>
          <a:prstGeom prst="rect">
            <a:avLst/>
          </a:prstGeom>
        </p:spPr>
      </p:pic>
      <p:pic>
        <p:nvPicPr>
          <p:cNvPr id="33" name="図 32" descr="グリーン, 閉じる, 持つ, 大きい が含まれている画像&#10;&#10;自動的に生成された説明">
            <a:extLst>
              <a:ext uri="{FF2B5EF4-FFF2-40B4-BE49-F238E27FC236}">
                <a16:creationId xmlns:a16="http://schemas.microsoft.com/office/drawing/2014/main" id="{C539BEC0-F39A-A04E-91F2-53D1B0F55A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6487" y="2969719"/>
            <a:ext cx="964278" cy="964278"/>
          </a:xfrm>
          <a:prstGeom prst="rect">
            <a:avLst/>
          </a:prstGeom>
        </p:spPr>
      </p:pic>
      <p:pic>
        <p:nvPicPr>
          <p:cNvPr id="35" name="図 34" descr="座る, 立つ, 部屋, ストリート が含まれている画像&#10;&#10;自動的に生成された説明">
            <a:extLst>
              <a:ext uri="{FF2B5EF4-FFF2-40B4-BE49-F238E27FC236}">
                <a16:creationId xmlns:a16="http://schemas.microsoft.com/office/drawing/2014/main" id="{A6FF75CE-EADB-0080-D022-78D3400059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9203" y="2969721"/>
            <a:ext cx="964276" cy="964276"/>
          </a:xfrm>
          <a:prstGeom prst="rect">
            <a:avLst/>
          </a:prstGeom>
        </p:spPr>
      </p:pic>
      <p:pic>
        <p:nvPicPr>
          <p:cNvPr id="37" name="図 36" descr="ケーキ, 閉じる, 大きい, テーブル が含まれている画像&#10;&#10;自動的に生成された説明">
            <a:extLst>
              <a:ext uri="{FF2B5EF4-FFF2-40B4-BE49-F238E27FC236}">
                <a16:creationId xmlns:a16="http://schemas.microsoft.com/office/drawing/2014/main" id="{271857D7-9385-4A8F-79D5-D200D32E2A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5302" y="2969721"/>
            <a:ext cx="964276" cy="964276"/>
          </a:xfrm>
          <a:prstGeom prst="rect">
            <a:avLst/>
          </a:prstGeom>
        </p:spPr>
      </p:pic>
      <p:pic>
        <p:nvPicPr>
          <p:cNvPr id="39" name="図 38" descr="民衆, 覆い, 回路, 木 が含まれている画像&#10;&#10;自動的に生成された説明">
            <a:extLst>
              <a:ext uri="{FF2B5EF4-FFF2-40B4-BE49-F238E27FC236}">
                <a16:creationId xmlns:a16="http://schemas.microsoft.com/office/drawing/2014/main" id="{D2EBA3AC-3C5B-1C0A-A4BC-0EBDCE79C3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00210" y="2983571"/>
            <a:ext cx="950421" cy="950421"/>
          </a:xfrm>
          <a:prstGeom prst="rect">
            <a:avLst/>
          </a:prstGeom>
        </p:spPr>
      </p:pic>
      <p:pic>
        <p:nvPicPr>
          <p:cNvPr id="41" name="図 40" descr="屋外, 草, 水, 乗る が含まれている画像&#10;&#10;自動的に生成された説明">
            <a:extLst>
              <a:ext uri="{FF2B5EF4-FFF2-40B4-BE49-F238E27FC236}">
                <a16:creationId xmlns:a16="http://schemas.microsoft.com/office/drawing/2014/main" id="{4C9471DA-EBAE-AD8F-6A68-C1AE390B07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4494" y="2983572"/>
            <a:ext cx="950421" cy="950421"/>
          </a:xfrm>
          <a:prstGeom prst="rect">
            <a:avLst/>
          </a:prstGeom>
        </p:spPr>
      </p:pic>
      <p:pic>
        <p:nvPicPr>
          <p:cNvPr id="43" name="図 42" descr="ギター, 回路 が含まれている画像&#10;&#10;自動的に生成された説明">
            <a:extLst>
              <a:ext uri="{FF2B5EF4-FFF2-40B4-BE49-F238E27FC236}">
                <a16:creationId xmlns:a16="http://schemas.microsoft.com/office/drawing/2014/main" id="{6B02B3AD-03E1-E51A-4672-9062199EB3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86004" y="2969713"/>
            <a:ext cx="964281" cy="964281"/>
          </a:xfrm>
          <a:prstGeom prst="rect">
            <a:avLst/>
          </a:prstGeom>
        </p:spPr>
      </p:pic>
      <p:pic>
        <p:nvPicPr>
          <p:cNvPr id="45" name="図 44" descr="食品 が含まれている画像&#10;&#10;自動的に生成された説明">
            <a:extLst>
              <a:ext uri="{FF2B5EF4-FFF2-40B4-BE49-F238E27FC236}">
                <a16:creationId xmlns:a16="http://schemas.microsoft.com/office/drawing/2014/main" id="{43AD067B-3EBB-C104-A6F0-DCB066E85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21973" y="2969716"/>
            <a:ext cx="964279" cy="964279"/>
          </a:xfrm>
          <a:prstGeom prst="rect">
            <a:avLst/>
          </a:prstGeom>
        </p:spPr>
      </p:pic>
      <p:pic>
        <p:nvPicPr>
          <p:cNvPr id="47" name="図 46" descr="建物, 座る, 木製, 茶色 が含まれている画像&#10;&#10;自動的に生成された説明">
            <a:extLst>
              <a:ext uri="{FF2B5EF4-FFF2-40B4-BE49-F238E27FC236}">
                <a16:creationId xmlns:a16="http://schemas.microsoft.com/office/drawing/2014/main" id="{B0FE59DD-9AF1-A953-80C2-9365FC23714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7149" y="4084314"/>
            <a:ext cx="970428" cy="970428"/>
          </a:xfrm>
          <a:prstGeom prst="rect">
            <a:avLst/>
          </a:prstGeom>
        </p:spPr>
      </p:pic>
      <p:pic>
        <p:nvPicPr>
          <p:cNvPr id="49" name="図 48" descr="動物, 座る, グリーン, 猫 が含まれている画像&#10;&#10;自動的に生成された説明">
            <a:extLst>
              <a:ext uri="{FF2B5EF4-FFF2-40B4-BE49-F238E27FC236}">
                <a16:creationId xmlns:a16="http://schemas.microsoft.com/office/drawing/2014/main" id="{F5F0C76B-030C-7192-23DF-CE2CBEDA8A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03714" y="4084315"/>
            <a:ext cx="970427" cy="970427"/>
          </a:xfrm>
          <a:prstGeom prst="rect">
            <a:avLst/>
          </a:prstGeom>
        </p:spPr>
      </p:pic>
      <p:pic>
        <p:nvPicPr>
          <p:cNvPr id="51" name="図 50" descr="建物, ドア, 立つ, 男 が含まれている画像&#10;&#10;自動的に生成された説明">
            <a:extLst>
              <a:ext uri="{FF2B5EF4-FFF2-40B4-BE49-F238E27FC236}">
                <a16:creationId xmlns:a16="http://schemas.microsoft.com/office/drawing/2014/main" id="{27875AD8-9837-AB36-1209-CC75F2846A5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09203" y="4084316"/>
            <a:ext cx="970427" cy="970427"/>
          </a:xfrm>
          <a:prstGeom prst="rect">
            <a:avLst/>
          </a:prstGeom>
        </p:spPr>
      </p:pic>
      <p:pic>
        <p:nvPicPr>
          <p:cNvPr id="53" name="図 52" descr="屋外, ストリート, 男, スポーツゲーム が含まれている画像&#10;&#10;自動的に生成された説明">
            <a:extLst>
              <a:ext uri="{FF2B5EF4-FFF2-40B4-BE49-F238E27FC236}">
                <a16:creationId xmlns:a16="http://schemas.microsoft.com/office/drawing/2014/main" id="{9539DD42-490A-12EF-55FE-BA2176F02B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92529" y="4090468"/>
            <a:ext cx="964276" cy="964276"/>
          </a:xfrm>
          <a:prstGeom prst="rect">
            <a:avLst/>
          </a:prstGeom>
        </p:spPr>
      </p:pic>
      <p:pic>
        <p:nvPicPr>
          <p:cNvPr id="55" name="図 54" descr="流し, 部屋, テーブル が含まれている画像&#10;&#10;自動的に生成された説明">
            <a:extLst>
              <a:ext uri="{FF2B5EF4-FFF2-40B4-BE49-F238E27FC236}">
                <a16:creationId xmlns:a16="http://schemas.microsoft.com/office/drawing/2014/main" id="{B8A46AA9-E674-22F1-7B26-C321B67D1A1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991897" y="4090810"/>
            <a:ext cx="950421" cy="950421"/>
          </a:xfrm>
          <a:prstGeom prst="rect">
            <a:avLst/>
          </a:prstGeom>
        </p:spPr>
      </p:pic>
      <p:pic>
        <p:nvPicPr>
          <p:cNvPr id="57" name="図 56" descr="木の枝&#10;&#10;低い精度で自動的に生成された説明">
            <a:extLst>
              <a:ext uri="{FF2B5EF4-FFF2-40B4-BE49-F238E27FC236}">
                <a16:creationId xmlns:a16="http://schemas.microsoft.com/office/drawing/2014/main" id="{3BD2AE12-44C9-1A6B-0476-D2066516D9F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944494" y="4104320"/>
            <a:ext cx="950421" cy="950421"/>
          </a:xfrm>
          <a:prstGeom prst="rect">
            <a:avLst/>
          </a:prstGeom>
        </p:spPr>
      </p:pic>
      <p:pic>
        <p:nvPicPr>
          <p:cNvPr id="59" name="図 58" descr="電子機器, 回路 が含まれている画像&#10;&#10;自動的に生成された説明">
            <a:extLst>
              <a:ext uri="{FF2B5EF4-FFF2-40B4-BE49-F238E27FC236}">
                <a16:creationId xmlns:a16="http://schemas.microsoft.com/office/drawing/2014/main" id="{842BA261-7C90-A2AD-EFFB-40CC15985D9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894591" y="4084309"/>
            <a:ext cx="970432" cy="970432"/>
          </a:xfrm>
          <a:prstGeom prst="rect">
            <a:avLst/>
          </a:prstGeom>
        </p:spPr>
      </p:pic>
      <p:pic>
        <p:nvPicPr>
          <p:cNvPr id="61" name="図 60" descr="ケーキ, 屋内, テーブル, 食品 が含まれている画像&#10;&#10;自動的に生成された説明">
            <a:extLst>
              <a:ext uri="{FF2B5EF4-FFF2-40B4-BE49-F238E27FC236}">
                <a16:creationId xmlns:a16="http://schemas.microsoft.com/office/drawing/2014/main" id="{F5A94669-F9B6-F957-8B6D-B5FAC904BFE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14881" y="4084312"/>
            <a:ext cx="970429" cy="970429"/>
          </a:xfrm>
          <a:prstGeom prst="rect">
            <a:avLst/>
          </a:prstGeom>
        </p:spPr>
      </p:pic>
      <p:pic>
        <p:nvPicPr>
          <p:cNvPr id="63" name="図 62" descr="ストリート, 道路, 市 が含まれている画像&#10;&#10;自動的に生成された説明">
            <a:extLst>
              <a:ext uri="{FF2B5EF4-FFF2-40B4-BE49-F238E27FC236}">
                <a16:creationId xmlns:a16="http://schemas.microsoft.com/office/drawing/2014/main" id="{7F319DA9-C16A-16C2-823A-D873773211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32996" y="5340007"/>
            <a:ext cx="944581" cy="944581"/>
          </a:xfrm>
          <a:prstGeom prst="rect">
            <a:avLst/>
          </a:prstGeom>
        </p:spPr>
      </p:pic>
      <p:pic>
        <p:nvPicPr>
          <p:cNvPr id="65" name="図 64" descr="座る, 建物, ストリート, テーブル が含まれている画像&#10;&#10;自動的に生成された説明">
            <a:extLst>
              <a:ext uri="{FF2B5EF4-FFF2-40B4-BE49-F238E27FC236}">
                <a16:creationId xmlns:a16="http://schemas.microsoft.com/office/drawing/2014/main" id="{CE87228A-68E6-3504-0B7D-1D94B23E610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03718" y="5314161"/>
            <a:ext cx="970427" cy="970427"/>
          </a:xfrm>
          <a:prstGeom prst="rect">
            <a:avLst/>
          </a:prstGeom>
        </p:spPr>
      </p:pic>
      <p:pic>
        <p:nvPicPr>
          <p:cNvPr id="67" name="図 66" descr="テーブル, 食品 が含まれている画像&#10;&#10;自動的に生成された説明">
            <a:extLst>
              <a:ext uri="{FF2B5EF4-FFF2-40B4-BE49-F238E27FC236}">
                <a16:creationId xmlns:a16="http://schemas.microsoft.com/office/drawing/2014/main" id="{1B462A5D-88B4-CA92-F77C-A34F3B65831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09203" y="5294293"/>
            <a:ext cx="970427" cy="970427"/>
          </a:xfrm>
          <a:prstGeom prst="rect">
            <a:avLst/>
          </a:prstGeom>
        </p:spPr>
      </p:pic>
      <p:pic>
        <p:nvPicPr>
          <p:cNvPr id="69" name="図 68" descr="ケーキ, テーブル, 作品, 食品 が含まれている画像&#10;&#10;自動的に生成された説明">
            <a:extLst>
              <a:ext uri="{FF2B5EF4-FFF2-40B4-BE49-F238E27FC236}">
                <a16:creationId xmlns:a16="http://schemas.microsoft.com/office/drawing/2014/main" id="{C5E78AD0-1DAD-260A-5865-70745A39F27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02837" y="5274597"/>
            <a:ext cx="964277" cy="964277"/>
          </a:xfrm>
          <a:prstGeom prst="rect">
            <a:avLst/>
          </a:prstGeom>
        </p:spPr>
      </p:pic>
      <p:pic>
        <p:nvPicPr>
          <p:cNvPr id="71" name="図 70" descr="煙が出ている&#10;&#10;低い精度で自動的に生成された説明">
            <a:extLst>
              <a:ext uri="{FF2B5EF4-FFF2-40B4-BE49-F238E27FC236}">
                <a16:creationId xmlns:a16="http://schemas.microsoft.com/office/drawing/2014/main" id="{0DEFD2AA-7FE5-DEBE-A220-151B0F76D1C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44606" y="5267234"/>
            <a:ext cx="990124" cy="990124"/>
          </a:xfrm>
          <a:prstGeom prst="rect">
            <a:avLst/>
          </a:prstGeom>
        </p:spPr>
      </p:pic>
      <p:pic>
        <p:nvPicPr>
          <p:cNvPr id="73" name="図 72" descr="座る, 食品, グリーン, 大きい が含まれている画像&#10;&#10;自動的に生成された説明">
            <a:extLst>
              <a:ext uri="{FF2B5EF4-FFF2-40B4-BE49-F238E27FC236}">
                <a16:creationId xmlns:a16="http://schemas.microsoft.com/office/drawing/2014/main" id="{F4F57ED2-28D6-F668-4F31-FCE2D8453C7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894591" y="5270307"/>
            <a:ext cx="990123" cy="990123"/>
          </a:xfrm>
          <a:prstGeom prst="rect">
            <a:avLst/>
          </a:prstGeom>
        </p:spPr>
      </p:pic>
      <p:pic>
        <p:nvPicPr>
          <p:cNvPr id="75" name="図 74" descr="建物 が含まれている画像&#10;&#10;自動的に生成された説明">
            <a:extLst>
              <a:ext uri="{FF2B5EF4-FFF2-40B4-BE49-F238E27FC236}">
                <a16:creationId xmlns:a16="http://schemas.microsoft.com/office/drawing/2014/main" id="{2276F1FE-71E1-CA3C-029F-63EFFDF4293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825351" y="5274597"/>
            <a:ext cx="990123" cy="990123"/>
          </a:xfrm>
          <a:prstGeom prst="rect">
            <a:avLst/>
          </a:prstGeom>
        </p:spPr>
      </p:pic>
    </p:spTree>
    <p:extLst>
      <p:ext uri="{BB962C8B-B14F-4D97-AF65-F5344CB8AC3E}">
        <p14:creationId xmlns:p14="http://schemas.microsoft.com/office/powerpoint/2010/main" val="2462146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p:txBody>
          <a:bodyPr>
            <a:normAutofit/>
          </a:bodyPr>
          <a:lstStyle/>
          <a:p>
            <a:r>
              <a:rPr lang="ja-JP" altLang="en-US" dirty="0"/>
              <a:t>関連研究（２）</a:t>
            </a:r>
            <a:endParaRPr kumimoji="1" lang="ja-JP" altLang="en-US"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354013" indent="-354013">
              <a:lnSpc>
                <a:spcPct val="110000"/>
              </a:lnSpc>
              <a:buFont typeface="Wingdings" panose="05000000000000000000" pitchFamily="2" charset="2"/>
              <a:buChar char="Ø"/>
            </a:pPr>
            <a:r>
              <a:rPr lang="en-US" altLang="ja-JP" sz="2800" dirty="0">
                <a:latin typeface="Times New Roman" panose="02020603050405020304" pitchFamily="18" charset="0"/>
                <a:cs typeface="Times New Roman" panose="02020603050405020304" pitchFamily="18" charset="0"/>
              </a:rPr>
              <a:t>Deep Clustering for Unsupervised Learning of Visual Features</a:t>
            </a:r>
            <a:endParaRPr lang="en-US" altLang="ja-JP" sz="2800" dirty="0">
              <a:latin typeface="Times New Roman" panose="02020603050405020304" pitchFamily="18" charset="0"/>
              <a:ea typeface="+mj-ea"/>
              <a:cs typeface="Times New Roman" panose="02020603050405020304" pitchFamily="18" charset="0"/>
            </a:endParaRPr>
          </a:p>
          <a:p>
            <a:pPr marL="646621" lvl="1" indent="-354013">
              <a:lnSpc>
                <a:spcPct val="110000"/>
              </a:lnSpc>
              <a:buFont typeface="Arial" panose="020B0604020202020204" pitchFamily="34" charset="0"/>
              <a:buChar char="•"/>
            </a:pPr>
            <a:r>
              <a:rPr lang="en-US" altLang="ja-JP" sz="2400" dirty="0">
                <a:latin typeface="Times New Roman" panose="02020603050405020304" pitchFamily="18" charset="0"/>
                <a:ea typeface="+mj-ea"/>
                <a:cs typeface="Times New Roman" panose="02020603050405020304" pitchFamily="18" charset="0"/>
              </a:rPr>
              <a:t>Mathilde Caron, Piotr Bojanowski, Armand </a:t>
            </a:r>
            <a:r>
              <a:rPr lang="en-US" altLang="ja-JP" sz="2400" dirty="0" err="1">
                <a:latin typeface="Times New Roman" panose="02020603050405020304" pitchFamily="18" charset="0"/>
                <a:ea typeface="+mj-ea"/>
                <a:cs typeface="Times New Roman" panose="02020603050405020304" pitchFamily="18" charset="0"/>
              </a:rPr>
              <a:t>Joulin</a:t>
            </a:r>
            <a:r>
              <a:rPr lang="en-US" altLang="ja-JP" sz="2400" dirty="0">
                <a:latin typeface="Times New Roman" panose="02020603050405020304" pitchFamily="18" charset="0"/>
                <a:ea typeface="+mj-ea"/>
                <a:cs typeface="Times New Roman" panose="02020603050405020304" pitchFamily="18" charset="0"/>
              </a:rPr>
              <a:t>, and Matthijs Douze,2019</a:t>
            </a:r>
            <a:endParaRPr lang="en-US" altLang="ja-JP" sz="2400" dirty="0">
              <a:latin typeface="Times New Roman" panose="02020603050405020304" pitchFamily="18" charset="0"/>
              <a:cs typeface="Times New Roman" panose="02020603050405020304" pitchFamily="18" charset="0"/>
            </a:endParaRPr>
          </a:p>
          <a:p>
            <a:pPr marL="646621" lvl="1" indent="-354013">
              <a:lnSpc>
                <a:spcPct val="110000"/>
              </a:lnSpc>
              <a:buFont typeface="Arial" panose="020B0604020202020204" pitchFamily="34" charset="0"/>
              <a:buChar char="•"/>
            </a:pPr>
            <a:r>
              <a:rPr lang="ja-JP" altLang="en-US" sz="2400" dirty="0">
                <a:latin typeface="+mj-ea"/>
                <a:ea typeface="+mj-ea"/>
              </a:rPr>
              <a:t>教師なし学習での特徴抽出と</a:t>
            </a:r>
            <a:r>
              <a:rPr lang="en-US" altLang="ja-JP" sz="2400" dirty="0">
                <a:highlight>
                  <a:srgbClr val="FFFF00"/>
                </a:highlight>
                <a:latin typeface="+mj-ea"/>
                <a:ea typeface="+mj-ea"/>
              </a:rPr>
              <a:t>K-means</a:t>
            </a:r>
            <a:r>
              <a:rPr lang="ja-JP" altLang="en-US" sz="2400" dirty="0">
                <a:latin typeface="+mj-ea"/>
                <a:ea typeface="+mj-ea"/>
              </a:rPr>
              <a:t>の結果を正解データとした画像特徴のクラスタリングの提案している．</a:t>
            </a:r>
            <a:endParaRPr lang="en-US" altLang="ja-JP" sz="2400" dirty="0">
              <a:latin typeface="+mj-ea"/>
              <a:ea typeface="+mj-ea"/>
            </a:endParaRPr>
          </a:p>
          <a:p>
            <a:pPr marL="646621" lvl="1" indent="-354013">
              <a:lnSpc>
                <a:spcPct val="110000"/>
              </a:lnSpc>
              <a:buFont typeface="Arial" panose="020B0604020202020204" pitchFamily="34" charset="0"/>
              <a:buChar char="•"/>
            </a:pPr>
            <a:r>
              <a:rPr lang="en-US" altLang="ja-JP" sz="2400" dirty="0">
                <a:hlinkClick r:id="rId3"/>
              </a:rPr>
              <a:t>URL: </a:t>
            </a:r>
            <a:r>
              <a:rPr kumimoji="1" lang="en-US" altLang="ja-JP" sz="2400" dirty="0">
                <a:hlinkClick r:id="rId3"/>
              </a:rPr>
              <a:t>https://arxiv.org/pdf/1807.05520.pdf</a:t>
            </a:r>
            <a:endParaRPr kumimoji="1" lang="en-US" altLang="ja-JP" sz="2400" dirty="0"/>
          </a:p>
        </p:txBody>
      </p:sp>
    </p:spTree>
    <p:extLst>
      <p:ext uri="{BB962C8B-B14F-4D97-AF65-F5344CB8AC3E}">
        <p14:creationId xmlns:p14="http://schemas.microsoft.com/office/powerpoint/2010/main" val="228659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a:xfrm>
            <a:off x="797667" y="286603"/>
            <a:ext cx="10894979" cy="816983"/>
          </a:xfrm>
        </p:spPr>
        <p:txBody>
          <a:bodyPr>
            <a:noAutofit/>
          </a:bodyPr>
          <a:lstStyle/>
          <a:p>
            <a:r>
              <a:rPr lang="ja-JP" altLang="en-US" sz="4000" dirty="0"/>
              <a:t>関連研究：オートエンコーダでの画像特徴抽出（２）</a:t>
            </a:r>
            <a:endParaRPr kumimoji="1" lang="ja-JP" altLang="en-US" sz="4000"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354013" indent="-354013">
              <a:buFont typeface="Wingdings" panose="05000000000000000000" pitchFamily="2" charset="2"/>
              <a:buChar char="Ø"/>
            </a:pPr>
            <a:r>
              <a:rPr lang="ja-JP" altLang="en-US" sz="2800" b="1" i="0" dirty="0">
                <a:solidFill>
                  <a:srgbClr val="000000"/>
                </a:solidFill>
                <a:effectLst/>
                <a:latin typeface="Arial" panose="020B0604020202020204" pitchFamily="34" charset="0"/>
              </a:rPr>
              <a:t>花押類似検索のための畳み込みオートエンコーダによる画像特徴抽出</a:t>
            </a:r>
            <a:endParaRPr lang="en-US" altLang="ja-JP" sz="2800" b="1" i="0" dirty="0">
              <a:solidFill>
                <a:srgbClr val="000000"/>
              </a:solidFill>
              <a:effectLst/>
              <a:latin typeface="Arial" panose="020B0604020202020204" pitchFamily="34" charset="0"/>
            </a:endParaRPr>
          </a:p>
          <a:p>
            <a:pPr marL="749808" lvl="1" indent="-457200">
              <a:buFont typeface="Arial" panose="020B0604020202020204" pitchFamily="34" charset="0"/>
              <a:buChar char="•"/>
            </a:pPr>
            <a:r>
              <a:rPr lang="ja-JP" altLang="en-US" sz="2800" i="0" dirty="0">
                <a:solidFill>
                  <a:srgbClr val="000000"/>
                </a:solidFill>
                <a:effectLst/>
                <a:latin typeface="Arial" panose="020B0604020202020204" pitchFamily="34" charset="0"/>
              </a:rPr>
              <a:t>花押検索を目的として，花押という筆者署名の機能を持つ記号から，</a:t>
            </a:r>
            <a:r>
              <a:rPr lang="ja-JP" altLang="en-US" sz="2800" i="0" dirty="0">
                <a:solidFill>
                  <a:srgbClr val="C00000"/>
                </a:solidFill>
                <a:effectLst/>
                <a:latin typeface="Arial" panose="020B0604020202020204" pitchFamily="34" charset="0"/>
              </a:rPr>
              <a:t>畳み込みオートエンコーダ</a:t>
            </a:r>
            <a:r>
              <a:rPr lang="ja-JP" altLang="en-US" sz="2800" i="0" dirty="0">
                <a:solidFill>
                  <a:srgbClr val="000000"/>
                </a:solidFill>
                <a:effectLst/>
                <a:latin typeface="Arial" panose="020B0604020202020204" pitchFamily="34" charset="0"/>
              </a:rPr>
              <a:t>を用いて</a:t>
            </a:r>
            <a:r>
              <a:rPr lang="ja-JP" altLang="en-US" sz="2800" i="0" dirty="0">
                <a:solidFill>
                  <a:srgbClr val="C00000"/>
                </a:solidFill>
                <a:effectLst/>
                <a:latin typeface="Arial" panose="020B0604020202020204" pitchFamily="34" charset="0"/>
              </a:rPr>
              <a:t>字形特徴を抽出</a:t>
            </a:r>
            <a:r>
              <a:rPr lang="ja-JP" altLang="en-US" sz="2800" i="0" dirty="0">
                <a:solidFill>
                  <a:srgbClr val="000000"/>
                </a:solidFill>
                <a:effectLst/>
                <a:latin typeface="Arial" panose="020B0604020202020204" pitchFamily="34" charset="0"/>
              </a:rPr>
              <a:t>する手法を提案し，分類精度を評価している．</a:t>
            </a:r>
            <a:endParaRPr lang="en-US" altLang="ja-JP" sz="2800" i="0" dirty="0">
              <a:solidFill>
                <a:srgbClr val="000000"/>
              </a:solidFill>
              <a:effectLst/>
              <a:latin typeface="Arial" panose="020B0604020202020204" pitchFamily="34" charset="0"/>
            </a:endParaRPr>
          </a:p>
          <a:p>
            <a:pPr marL="749808" lvl="1" indent="-457200">
              <a:buFont typeface="Arial" panose="020B0604020202020204" pitchFamily="34" charset="0"/>
              <a:buChar char="•"/>
            </a:pPr>
            <a:r>
              <a:rPr lang="ja-JP" altLang="en-US" sz="2800" dirty="0">
                <a:solidFill>
                  <a:srgbClr val="000000"/>
                </a:solidFill>
                <a:latin typeface="Arial" panose="020B0604020202020204" pitchFamily="34" charset="0"/>
              </a:rPr>
              <a:t>花押（かおう）：図案化された署名</a:t>
            </a:r>
            <a:endParaRPr lang="en-US" altLang="ja-JP" sz="2800" dirty="0">
              <a:solidFill>
                <a:srgbClr val="000000"/>
              </a:solidFill>
              <a:latin typeface="Arial" panose="020B0604020202020204" pitchFamily="34" charset="0"/>
            </a:endParaRPr>
          </a:p>
          <a:p>
            <a:pPr marL="749808" lvl="1" indent="-457200">
              <a:buFont typeface="Arial" panose="020B0604020202020204" pitchFamily="34" charset="0"/>
              <a:buChar char="•"/>
            </a:pPr>
            <a:r>
              <a:rPr lang="en-US" altLang="ja-JP" sz="2800" dirty="0">
                <a:latin typeface="Times New Roman" panose="02020603050405020304" pitchFamily="18" charset="0"/>
                <a:cs typeface="Times New Roman" panose="02020603050405020304" pitchFamily="18" charset="0"/>
              </a:rPr>
              <a:t>URL</a:t>
            </a:r>
            <a:r>
              <a:rPr lang="ja-JP" altLang="en-US" sz="2800" dirty="0">
                <a:latin typeface="Times New Roman" panose="02020603050405020304" pitchFamily="18" charset="0"/>
                <a:cs typeface="Times New Roman" panose="02020603050405020304" pitchFamily="18" charset="0"/>
              </a:rPr>
              <a:t>：</a:t>
            </a:r>
            <a:r>
              <a:rPr lang="en-US" altLang="ja-JP" sz="2800" i="0" u="none" strike="noStrike" dirty="0">
                <a:effectLst/>
                <a:latin typeface="NotoSansJP"/>
                <a:hlinkClick r:id="rId2"/>
              </a:rPr>
              <a:t>https://cir.nii.ac.jp/crid/1050011097152843008</a:t>
            </a:r>
            <a:endParaRPr lang="en-US" altLang="ja-JP" sz="2800" i="0" strike="noStrike" dirty="0">
              <a:solidFill>
                <a:srgbClr val="6EAC1C"/>
              </a:solidFill>
              <a:effectLst/>
              <a:latin typeface="+mj-ea"/>
              <a:ea typeface="+mj-ea"/>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27334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3288-9CC8-40A7-FD4D-E5592DFA3AAF}"/>
              </a:ext>
            </a:extLst>
          </p:cNvPr>
          <p:cNvSpPr>
            <a:spLocks noGrp="1"/>
          </p:cNvSpPr>
          <p:nvPr>
            <p:ph type="title"/>
          </p:nvPr>
        </p:nvSpPr>
        <p:spPr>
          <a:xfrm>
            <a:off x="875489" y="286603"/>
            <a:ext cx="10797702" cy="816983"/>
          </a:xfrm>
        </p:spPr>
        <p:txBody>
          <a:bodyPr>
            <a:noAutofit/>
          </a:bodyPr>
          <a:lstStyle/>
          <a:p>
            <a:r>
              <a:rPr lang="ja-JP" altLang="en-US" sz="4000" dirty="0"/>
              <a:t>関連研究：オートエンコーダでの画像特徴抽出（３）</a:t>
            </a:r>
            <a:endParaRPr kumimoji="1" lang="ja-JP" altLang="en-US" sz="4000" dirty="0">
              <a:latin typeface="+mj-ea"/>
            </a:endParaRPr>
          </a:p>
        </p:txBody>
      </p:sp>
      <p:sp>
        <p:nvSpPr>
          <p:cNvPr id="4" name="スライド番号プレースホルダー 3">
            <a:extLst>
              <a:ext uri="{FF2B5EF4-FFF2-40B4-BE49-F238E27FC236}">
                <a16:creationId xmlns:a16="http://schemas.microsoft.com/office/drawing/2014/main" id="{C1775609-2844-6AE4-8327-C4AFB6FF49E5}"/>
              </a:ext>
            </a:extLst>
          </p:cNvPr>
          <p:cNvSpPr>
            <a:spLocks noGrp="1"/>
          </p:cNvSpPr>
          <p:nvPr>
            <p:ph type="sldNum" sz="quarter" idx="12"/>
          </p:nvPr>
        </p:nvSpPr>
        <p:spPr/>
        <p:txBody>
          <a:bodyPr/>
          <a:lstStyle/>
          <a:p>
            <a:fld id="{67B4CE29-6554-4A3D-AFF4-5BC7E77D0C2D}"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4052CF5C-54F4-0921-B4E3-966928927A10}"/>
              </a:ext>
            </a:extLst>
          </p:cNvPr>
          <p:cNvSpPr txBox="1">
            <a:spLocks/>
          </p:cNvSpPr>
          <p:nvPr/>
        </p:nvSpPr>
        <p:spPr>
          <a:xfrm>
            <a:off x="1097280" y="1292773"/>
            <a:ext cx="10058400" cy="49636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358775" indent="-358775">
              <a:buFont typeface="Wingdings" panose="05000000000000000000" pitchFamily="2" charset="2"/>
              <a:buChar char="Ø"/>
            </a:pPr>
            <a:endParaRPr lang="en-US" altLang="ja-JP" sz="2800" dirty="0"/>
          </a:p>
        </p:txBody>
      </p:sp>
      <p:sp>
        <p:nvSpPr>
          <p:cNvPr id="5" name="コンテンツ プレースホルダー 4">
            <a:extLst>
              <a:ext uri="{FF2B5EF4-FFF2-40B4-BE49-F238E27FC236}">
                <a16:creationId xmlns:a16="http://schemas.microsoft.com/office/drawing/2014/main" id="{C28DB2D8-1DBD-BDCB-0093-7C4603909E70}"/>
              </a:ext>
            </a:extLst>
          </p:cNvPr>
          <p:cNvSpPr>
            <a:spLocks noGrp="1"/>
          </p:cNvSpPr>
          <p:nvPr>
            <p:ph idx="1"/>
          </p:nvPr>
        </p:nvSpPr>
        <p:spPr>
          <a:xfrm>
            <a:off x="1066800" y="1292773"/>
            <a:ext cx="10058400" cy="4923661"/>
          </a:xfrm>
        </p:spPr>
        <p:txBody>
          <a:bodyPr>
            <a:normAutofit/>
          </a:bodyPr>
          <a:lstStyle/>
          <a:p>
            <a:pPr marL="271463" indent="-271463">
              <a:lnSpc>
                <a:spcPct val="100000"/>
              </a:lnSpc>
              <a:buFont typeface="Wingdings" panose="05000000000000000000" pitchFamily="2" charset="2"/>
              <a:buChar char="Ø"/>
            </a:pPr>
            <a:r>
              <a:rPr lang="ja-JP" altLang="en-US" sz="2800" b="1" dirty="0">
                <a:latin typeface="+mj-ea"/>
                <a:ea typeface="+mj-ea"/>
              </a:rPr>
              <a:t>条件付き</a:t>
            </a:r>
            <a:r>
              <a:rPr lang="en-US" altLang="ja-JP" sz="2800" b="1" dirty="0">
                <a:latin typeface="+mj-ea"/>
                <a:ea typeface="+mj-ea"/>
              </a:rPr>
              <a:t>Autoencoder</a:t>
            </a:r>
            <a:r>
              <a:rPr lang="ja-JP" altLang="en-US" sz="2800" b="1" dirty="0">
                <a:latin typeface="+mj-ea"/>
                <a:ea typeface="+mj-ea"/>
              </a:rPr>
              <a:t>による書き癖抽出手法の提案</a:t>
            </a:r>
            <a:endParaRPr lang="en-US" altLang="ja-JP" sz="2800" b="1" dirty="0">
              <a:latin typeface="+mj-ea"/>
              <a:ea typeface="+mj-ea"/>
            </a:endParaRPr>
          </a:p>
          <a:p>
            <a:pPr marL="533400" lvl="1" indent="-333375">
              <a:lnSpc>
                <a:spcPct val="100000"/>
              </a:lnSpc>
              <a:buFont typeface="Arial" panose="020B0604020202020204" pitchFamily="34" charset="0"/>
              <a:buChar char="•"/>
            </a:pPr>
            <a:r>
              <a:rPr lang="ja-JP" altLang="en-US" sz="2600" dirty="0">
                <a:latin typeface="+mj-ea"/>
                <a:ea typeface="+mj-ea"/>
              </a:rPr>
              <a:t>筆跡鑑定を目的として，字種ラベルという条件を付加した条件付きオートエンコーダを提案している．デコーダの画像生成部分のみに字種ラベルを付加して学習することで，エンコーダ部分は，筆跡画像から字種ラベルに依存しない筆者固有の書き癖を特徴として抽出する．</a:t>
            </a:r>
            <a:endParaRPr lang="en-US" altLang="ja-JP" sz="2600" dirty="0">
              <a:latin typeface="+mj-ea"/>
              <a:ea typeface="+mj-ea"/>
            </a:endParaRPr>
          </a:p>
          <a:p>
            <a:pPr marL="533400" lvl="1" indent="-333375">
              <a:lnSpc>
                <a:spcPct val="100000"/>
              </a:lnSpc>
              <a:buFont typeface="Arial" panose="020B0604020202020204" pitchFamily="34" charset="0"/>
              <a:buChar char="•"/>
            </a:pPr>
            <a:r>
              <a:rPr lang="en-US" altLang="ja-JP" sz="2600" dirty="0">
                <a:latin typeface="+mj-ea"/>
                <a:ea typeface="+mj-ea"/>
              </a:rPr>
              <a:t>https://ipsj.ixsq.nii.ac.jp/ej/?action=repository_uri&amp;item_id=188538&amp;file_id=1&amp;file_no=1</a:t>
            </a:r>
          </a:p>
        </p:txBody>
      </p:sp>
    </p:spTree>
    <p:extLst>
      <p:ext uri="{BB962C8B-B14F-4D97-AF65-F5344CB8AC3E}">
        <p14:creationId xmlns:p14="http://schemas.microsoft.com/office/powerpoint/2010/main" val="553890791"/>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20523</TotalTime>
  <Words>4936</Words>
  <Application>Microsoft Office PowerPoint</Application>
  <PresentationFormat>ワイド画面</PresentationFormat>
  <Paragraphs>908</Paragraphs>
  <Slides>67</Slides>
  <Notes>22</Notes>
  <HiddenSlides>29</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67</vt:i4>
      </vt:variant>
    </vt:vector>
  </HeadingPairs>
  <TitlesOfParts>
    <vt:vector size="82" baseType="lpstr">
      <vt:lpstr>ＭＳ Ｐゴシック</vt:lpstr>
      <vt:lpstr>ＭＳ ゴシック</vt:lpstr>
      <vt:lpstr>ＭＳ 明朝</vt:lpstr>
      <vt:lpstr>MyYuGothicM</vt:lpstr>
      <vt:lpstr>NotoSansJP</vt:lpstr>
      <vt:lpstr>游ゴシック</vt:lpstr>
      <vt:lpstr>Arial</vt:lpstr>
      <vt:lpstr>Arial</vt:lpstr>
      <vt:lpstr>Calibri</vt:lpstr>
      <vt:lpstr>Calibri Light</vt:lpstr>
      <vt:lpstr>Cambria Math</vt:lpstr>
      <vt:lpstr>Century</vt:lpstr>
      <vt:lpstr>Times New Roman</vt:lpstr>
      <vt:lpstr>Wingdings</vt:lpstr>
      <vt:lpstr>レトロスペクト</vt:lpstr>
      <vt:lpstr>シーン検索における計算量削減のための画像特徴ベクトルのインデクシング手法</vt:lpstr>
      <vt:lpstr>研究背景（１）</vt:lpstr>
      <vt:lpstr>研究背景（２）</vt:lpstr>
      <vt:lpstr>研究目的</vt:lpstr>
      <vt:lpstr>関連研究（１）：Deep Cluster（調査中）</vt:lpstr>
      <vt:lpstr>関連研究：オートエンコーダでの画像特徴抽出（１）</vt:lpstr>
      <vt:lpstr>関連研究（２）</vt:lpstr>
      <vt:lpstr>関連研究：オートエンコーダでの画像特徴抽出（２）</vt:lpstr>
      <vt:lpstr>関連研究：オートエンコーダでの画像特徴抽出（３）</vt:lpstr>
      <vt:lpstr>関連研究：オートエンコーダでの特徴抽出（１）</vt:lpstr>
      <vt:lpstr>関連研究：オートエンコーダでの特徴抽出（２）</vt:lpstr>
      <vt:lpstr>関連研究（３）</vt:lpstr>
      <vt:lpstr>画像検索サービスの例：　（調査中）</vt:lpstr>
      <vt:lpstr>研究課題</vt:lpstr>
      <vt:lpstr>提案手法</vt:lpstr>
      <vt:lpstr>Step-1：オートエンコーダの学習</vt:lpstr>
      <vt:lpstr>Step-2：画像特徴抽出</vt:lpstr>
      <vt:lpstr>Step-3:距離学習ニューラルネットワーク</vt:lpstr>
      <vt:lpstr>Step-4: 代表特徴ベクトルによるインデクシング</vt:lpstr>
      <vt:lpstr>Step-5: データベースへの保存</vt:lpstr>
      <vt:lpstr>実験０：抽出したベクトルの意味情報</vt:lpstr>
      <vt:lpstr>提案手法による実装システム</vt:lpstr>
      <vt:lpstr>システムの社会実装と価値</vt:lpstr>
      <vt:lpstr>実験１：画像特徴抽出の実験</vt:lpstr>
      <vt:lpstr>実験環境：</vt:lpstr>
      <vt:lpstr>M2：モデル2</vt:lpstr>
      <vt:lpstr>Step-3:　距離学習ニューラルネットワーク</vt:lpstr>
      <vt:lpstr>実験1：平均再現率と平均適合率</vt:lpstr>
      <vt:lpstr>平均適合率</vt:lpstr>
      <vt:lpstr>実験1：M5とM6の結果比較</vt:lpstr>
      <vt:lpstr>実験3：VQ-VAEによる特徴抽出</vt:lpstr>
      <vt:lpstr>実験3：結果</vt:lpstr>
      <vt:lpstr>類似画像検索システムの実装（現在進行）</vt:lpstr>
      <vt:lpstr>卒業研究の計画</vt:lpstr>
      <vt:lpstr>今後の展望</vt:lpstr>
      <vt:lpstr>現在取り組んでいること</vt:lpstr>
      <vt:lpstr>ご清聴ありがとうございました</vt:lpstr>
      <vt:lpstr>Step-1：オートエンコーダの学習</vt:lpstr>
      <vt:lpstr>Step-2：画像特徴抽出</vt:lpstr>
      <vt:lpstr>Step-2：画像特徴抽出</vt:lpstr>
      <vt:lpstr>距離学習ニューラルネットワークにおける損失計算</vt:lpstr>
      <vt:lpstr>提案手法1：オートエンコーダによるシステム実装</vt:lpstr>
      <vt:lpstr>作業１：データセットの作成</vt:lpstr>
      <vt:lpstr>テーマ１：研究の方針</vt:lpstr>
      <vt:lpstr>テーマ１：深層学習による柔軟な分類</vt:lpstr>
      <vt:lpstr>現在使用した特徴抽出</vt:lpstr>
      <vt:lpstr>使用する特徴抽出：YOLOについて</vt:lpstr>
      <vt:lpstr>解決しなければいけない問題</vt:lpstr>
      <vt:lpstr>研究上必要な技術（７/１１更新）</vt:lpstr>
      <vt:lpstr>CUDAのインストール</vt:lpstr>
      <vt:lpstr>利用する特徴抽出： オートエンコーダ(VAE)について</vt:lpstr>
      <vt:lpstr>テーマ１：問題背景（技術）</vt:lpstr>
      <vt:lpstr>テーマ１：問題背景</vt:lpstr>
      <vt:lpstr>学習済みYOLOの実行結果(Image)</vt:lpstr>
      <vt:lpstr>関連研究：Deep clustering</vt:lpstr>
      <vt:lpstr>実験結果：１０００次元ベクトルにおける適合率</vt:lpstr>
      <vt:lpstr>実験結果：１０００次元ベクトルにおける再現率</vt:lpstr>
      <vt:lpstr>実験結果：５００次元ベクトルにおける再現率</vt:lpstr>
      <vt:lpstr>実験結果：５００次元ベクトルにおける適合率</vt:lpstr>
      <vt:lpstr>実験結果：１００次元ベクトルにおける再現率</vt:lpstr>
      <vt:lpstr>実験結果：１００次元ベクトルにおける適合率</vt:lpstr>
      <vt:lpstr>実験１：実験方法の図</vt:lpstr>
      <vt:lpstr>実験２：オートエンコーダモデルの小モデル化</vt:lpstr>
      <vt:lpstr>実験１，２：考察</vt:lpstr>
      <vt:lpstr>実験２：分類タスクに対応したオートエンコーダによる特徴抽出</vt:lpstr>
      <vt:lpstr>実験４：自然画像を用いたMLによる初期値の改善</vt:lpstr>
      <vt:lpstr>実験４：分類予測結果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卒業研究</dc:title>
  <dc:creator>s2021065 Yukito Seo</dc:creator>
  <cp:lastModifiedBy>s2021065 Yukito Seo</cp:lastModifiedBy>
  <cp:revision>107</cp:revision>
  <dcterms:created xsi:type="dcterms:W3CDTF">2023-06-12T01:03:37Z</dcterms:created>
  <dcterms:modified xsi:type="dcterms:W3CDTF">2023-12-12T00:52:33Z</dcterms:modified>
</cp:coreProperties>
</file>